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1"/>
  </p:notesMasterIdLst>
  <p:handoutMasterIdLst>
    <p:handoutMasterId r:id="rId22"/>
  </p:handoutMasterIdLst>
  <p:sldIdLst>
    <p:sldId id="355" r:id="rId5"/>
    <p:sldId id="420" r:id="rId6"/>
    <p:sldId id="416" r:id="rId7"/>
    <p:sldId id="415" r:id="rId8"/>
    <p:sldId id="361" r:id="rId9"/>
    <p:sldId id="418" r:id="rId10"/>
    <p:sldId id="419" r:id="rId11"/>
    <p:sldId id="414" r:id="rId12"/>
    <p:sldId id="410" r:id="rId13"/>
    <p:sldId id="417" r:id="rId14"/>
    <p:sldId id="421" r:id="rId15"/>
    <p:sldId id="406" r:id="rId16"/>
    <p:sldId id="423" r:id="rId17"/>
    <p:sldId id="413" r:id="rId18"/>
    <p:sldId id="408" r:id="rId19"/>
    <p:sldId id="422"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006B"/>
    <a:srgbClr val="00694B"/>
    <a:srgbClr val="6E5C53"/>
    <a:srgbClr val="00B0CA"/>
    <a:srgbClr val="B4D200"/>
    <a:srgbClr val="F2B600"/>
    <a:srgbClr val="E98300"/>
    <a:srgbClr val="CD003C"/>
    <a:srgbClr val="E05206"/>
    <a:srgbClr val="3E0D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71705" autoAdjust="0"/>
  </p:normalViewPr>
  <p:slideViewPr>
    <p:cSldViewPr snapToGrid="0" showGuides="1">
      <p:cViewPr varScale="1">
        <p:scale>
          <a:sx n="83" d="100"/>
          <a:sy n="83" d="100"/>
        </p:scale>
        <p:origin x="-1974" y="-84"/>
      </p:cViewPr>
      <p:guideLst>
        <p:guide orient="horz" pos="3761"/>
        <p:guide orient="horz" pos="1075"/>
        <p:guide orient="horz" pos="1012"/>
        <p:guide orient="horz" pos="949"/>
        <p:guide orient="horz" pos="4189"/>
        <p:guide pos="364"/>
        <p:guide pos="2882"/>
        <p:guide pos="5475"/>
        <p:guide pos="2939"/>
        <p:guide pos="2824"/>
      </p:guideLst>
    </p:cSldViewPr>
  </p:slideViewPr>
  <p:notesTextViewPr>
    <p:cViewPr>
      <p:scale>
        <a:sx n="100" d="100"/>
        <a:sy n="100" d="100"/>
      </p:scale>
      <p:origin x="0" y="0"/>
    </p:cViewPr>
  </p:notesTextViewPr>
  <p:sorterViewPr>
    <p:cViewPr>
      <p:scale>
        <a:sx n="37" d="100"/>
        <a:sy n="37" d="100"/>
      </p:scale>
      <p:origin x="0" y="0"/>
    </p:cViewPr>
  </p:sorterViewPr>
  <p:notesViewPr>
    <p:cSldViewPr snapToGrid="0" showGuides="1">
      <p:cViewPr>
        <p:scale>
          <a:sx n="100" d="100"/>
          <a:sy n="100" d="100"/>
        </p:scale>
        <p:origin x="-1872" y="-72"/>
      </p:cViewPr>
      <p:guideLst>
        <p:guide orient="horz" pos="3024"/>
        <p:guide orient="horz" pos="581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97EC5-FF91-41E6-8F8C-6C3ADBDD1DF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04673F7-6D32-44BC-A411-143180FCCE32}">
      <dgm:prSet phldrT="[Text]"/>
      <dgm:spPr>
        <a:solidFill>
          <a:srgbClr val="002060"/>
        </a:solidFill>
        <a:effectLst>
          <a:outerShdw blurRad="50800" dist="38100" algn="l" rotWithShape="0">
            <a:prstClr val="black">
              <a:alpha val="40000"/>
            </a:prstClr>
          </a:outerShdw>
        </a:effectLst>
      </dgm:spPr>
      <dgm:t>
        <a:bodyPr/>
        <a:lstStyle/>
        <a:p>
          <a:r>
            <a:rPr lang="en-US" dirty="0" smtClean="0">
              <a:solidFill>
                <a:schemeClr val="bg1"/>
              </a:solidFill>
            </a:rPr>
            <a:t>AppLogic virtualizes the  entire infrastructure the application needs </a:t>
          </a:r>
          <a:endParaRPr lang="en-US" dirty="0">
            <a:solidFill>
              <a:schemeClr val="bg1"/>
            </a:solidFill>
          </a:endParaRPr>
        </a:p>
      </dgm:t>
    </dgm:pt>
    <dgm:pt modelId="{7E83C5A1-155C-4286-BC6B-E061E8BD1D27}" type="parTrans" cxnId="{F66DA61F-BEBA-41B1-B423-6FB98A4296AB}">
      <dgm:prSet/>
      <dgm:spPr/>
      <dgm:t>
        <a:bodyPr/>
        <a:lstStyle/>
        <a:p>
          <a:endParaRPr lang="en-US"/>
        </a:p>
      </dgm:t>
    </dgm:pt>
    <dgm:pt modelId="{E4191F17-2704-4110-999B-1E29293884E5}" type="sibTrans" cxnId="{F66DA61F-BEBA-41B1-B423-6FB98A4296AB}">
      <dgm:prSet/>
      <dgm:spPr/>
      <dgm:t>
        <a:bodyPr/>
        <a:lstStyle/>
        <a:p>
          <a:endParaRPr lang="en-US"/>
        </a:p>
      </dgm:t>
    </dgm:pt>
    <dgm:pt modelId="{8ACF4241-6768-49F4-8A65-0E584A50F0AF}">
      <dgm:prSet phldrT="[Text]"/>
      <dgm:spPr>
        <a:solidFill>
          <a:schemeClr val="accent6"/>
        </a:solidFill>
        <a:effectLst>
          <a:outerShdw blurRad="50800" dist="38100" algn="l" rotWithShape="0">
            <a:prstClr val="black">
              <a:alpha val="40000"/>
            </a:prstClr>
          </a:outerShdw>
        </a:effectLst>
      </dgm:spPr>
      <dgm:t>
        <a:bodyPr/>
        <a:lstStyle/>
        <a:p>
          <a:r>
            <a:rPr lang="en-US" dirty="0" smtClean="0">
              <a:solidFill>
                <a:schemeClr val="bg1"/>
              </a:solidFill>
            </a:rPr>
            <a:t>Deploy, operate and scale online applications that are created &amp; destroyed when they run</a:t>
          </a:r>
          <a:endParaRPr lang="en-US" dirty="0">
            <a:solidFill>
              <a:schemeClr val="bg1"/>
            </a:solidFill>
          </a:endParaRPr>
        </a:p>
      </dgm:t>
    </dgm:pt>
    <dgm:pt modelId="{DC03125C-15D8-4107-9CBE-668D2EA59E35}" type="parTrans" cxnId="{82F0BEA2-2A42-4D8D-B8E4-14AABED88A38}">
      <dgm:prSet/>
      <dgm:spPr/>
      <dgm:t>
        <a:bodyPr/>
        <a:lstStyle/>
        <a:p>
          <a:endParaRPr lang="en-US"/>
        </a:p>
      </dgm:t>
    </dgm:pt>
    <dgm:pt modelId="{1CF126C2-C529-4A4C-A31B-C9D832145E59}" type="sibTrans" cxnId="{82F0BEA2-2A42-4D8D-B8E4-14AABED88A38}">
      <dgm:prSet/>
      <dgm:spPr/>
      <dgm:t>
        <a:bodyPr/>
        <a:lstStyle/>
        <a:p>
          <a:endParaRPr lang="en-US"/>
        </a:p>
      </dgm:t>
    </dgm:pt>
    <dgm:pt modelId="{54031DB2-A25B-4A51-983D-667D0570D36B}">
      <dgm:prSet phldrT="[Text]"/>
      <dgm:spPr>
        <a:solidFill>
          <a:srgbClr val="A1006B"/>
        </a:solidFill>
        <a:effectLst>
          <a:outerShdw blurRad="50800" dist="38100" algn="l" rotWithShape="0">
            <a:prstClr val="black">
              <a:alpha val="40000"/>
            </a:prstClr>
          </a:outerShdw>
        </a:effectLst>
      </dgm:spPr>
      <dgm:t>
        <a:bodyPr/>
        <a:lstStyle/>
        <a:p>
          <a:r>
            <a:rPr lang="en-US" dirty="0" smtClean="0">
              <a:solidFill>
                <a:schemeClr val="bg1"/>
              </a:solidFill>
            </a:rPr>
            <a:t>No SANs, specialized networking equipment, management systems or other software </a:t>
          </a:r>
          <a:endParaRPr lang="en-US" dirty="0">
            <a:solidFill>
              <a:schemeClr val="bg1"/>
            </a:solidFill>
          </a:endParaRPr>
        </a:p>
      </dgm:t>
    </dgm:pt>
    <dgm:pt modelId="{7FCB6A78-71BD-45FE-BAD1-7A5FB4628662}" type="parTrans" cxnId="{8F9986D8-D1F2-4D9A-9A7A-ED0131924F9D}">
      <dgm:prSet/>
      <dgm:spPr/>
      <dgm:t>
        <a:bodyPr/>
        <a:lstStyle/>
        <a:p>
          <a:endParaRPr lang="en-US"/>
        </a:p>
      </dgm:t>
    </dgm:pt>
    <dgm:pt modelId="{3C00D6C0-6699-4A73-AC33-EFEB37024EEC}" type="sibTrans" cxnId="{8F9986D8-D1F2-4D9A-9A7A-ED0131924F9D}">
      <dgm:prSet/>
      <dgm:spPr/>
      <dgm:t>
        <a:bodyPr/>
        <a:lstStyle/>
        <a:p>
          <a:endParaRPr lang="en-US"/>
        </a:p>
      </dgm:t>
    </dgm:pt>
    <dgm:pt modelId="{695F2DBE-DA1B-400F-B6BB-17288AFCFC36}">
      <dgm:prSet phldrT="[Text]"/>
      <dgm:spPr>
        <a:solidFill>
          <a:schemeClr val="accent2">
            <a:lumMod val="50000"/>
          </a:schemeClr>
        </a:solidFill>
        <a:effectLst>
          <a:outerShdw blurRad="50800" dist="38100" algn="l" rotWithShape="0">
            <a:prstClr val="black">
              <a:alpha val="40000"/>
            </a:prstClr>
          </a:outerShdw>
        </a:effectLst>
      </dgm:spPr>
      <dgm:t>
        <a:bodyPr/>
        <a:lstStyle/>
        <a:p>
          <a:r>
            <a:rPr lang="en-US" dirty="0" smtClean="0">
              <a:solidFill>
                <a:schemeClr val="bg1"/>
              </a:solidFill>
            </a:rPr>
            <a:t>AppLogic supports Linux and Microsoft Windows as well as Sun Open Solaris and Solaris 10</a:t>
          </a:r>
          <a:endParaRPr lang="en-US" dirty="0">
            <a:solidFill>
              <a:schemeClr val="bg1"/>
            </a:solidFill>
          </a:endParaRPr>
        </a:p>
      </dgm:t>
    </dgm:pt>
    <dgm:pt modelId="{9E96EC2B-FFD2-4BD9-ACD9-822081FE7735}" type="parTrans" cxnId="{2BD64F02-640D-435D-A81A-87E13489A90B}">
      <dgm:prSet/>
      <dgm:spPr/>
      <dgm:t>
        <a:bodyPr/>
        <a:lstStyle/>
        <a:p>
          <a:endParaRPr lang="en-US"/>
        </a:p>
      </dgm:t>
    </dgm:pt>
    <dgm:pt modelId="{A1B401B5-D7C6-4681-8CFA-D2844AB55D1B}" type="sibTrans" cxnId="{2BD64F02-640D-435D-A81A-87E13489A90B}">
      <dgm:prSet/>
      <dgm:spPr/>
      <dgm:t>
        <a:bodyPr/>
        <a:lstStyle/>
        <a:p>
          <a:endParaRPr lang="en-US"/>
        </a:p>
      </dgm:t>
    </dgm:pt>
    <dgm:pt modelId="{0A8AB2B0-B3A5-4900-8956-712AC24FDEBC}" type="pres">
      <dgm:prSet presAssocID="{89897EC5-FF91-41E6-8F8C-6C3ADBDD1DF1}" presName="matrix" presStyleCnt="0">
        <dgm:presLayoutVars>
          <dgm:chMax val="1"/>
          <dgm:dir/>
          <dgm:resizeHandles val="exact"/>
        </dgm:presLayoutVars>
      </dgm:prSet>
      <dgm:spPr/>
      <dgm:t>
        <a:bodyPr/>
        <a:lstStyle/>
        <a:p>
          <a:endParaRPr lang="en-US"/>
        </a:p>
      </dgm:t>
    </dgm:pt>
    <dgm:pt modelId="{B0459E74-ECA0-4199-8D5C-71A0AE5EABFA}" type="pres">
      <dgm:prSet presAssocID="{89897EC5-FF91-41E6-8F8C-6C3ADBDD1DF1}" presName="axisShape" presStyleLbl="bgShp" presStyleIdx="0" presStyleCnt="1"/>
      <dgm:spPr/>
    </dgm:pt>
    <dgm:pt modelId="{6A65BF5E-096F-42F1-89FD-49AE77E7ED5C}" type="pres">
      <dgm:prSet presAssocID="{89897EC5-FF91-41E6-8F8C-6C3ADBDD1DF1}" presName="rect1" presStyleLbl="node1" presStyleIdx="0" presStyleCnt="4">
        <dgm:presLayoutVars>
          <dgm:chMax val="0"/>
          <dgm:chPref val="0"/>
          <dgm:bulletEnabled val="1"/>
        </dgm:presLayoutVars>
      </dgm:prSet>
      <dgm:spPr/>
      <dgm:t>
        <a:bodyPr/>
        <a:lstStyle/>
        <a:p>
          <a:endParaRPr lang="en-US"/>
        </a:p>
      </dgm:t>
    </dgm:pt>
    <dgm:pt modelId="{1985B0AB-5D83-4BF2-93C6-9DBFF5EDF799}" type="pres">
      <dgm:prSet presAssocID="{89897EC5-FF91-41E6-8F8C-6C3ADBDD1DF1}" presName="rect2" presStyleLbl="node1" presStyleIdx="1" presStyleCnt="4">
        <dgm:presLayoutVars>
          <dgm:chMax val="0"/>
          <dgm:chPref val="0"/>
          <dgm:bulletEnabled val="1"/>
        </dgm:presLayoutVars>
      </dgm:prSet>
      <dgm:spPr/>
      <dgm:t>
        <a:bodyPr/>
        <a:lstStyle/>
        <a:p>
          <a:endParaRPr lang="en-US"/>
        </a:p>
      </dgm:t>
    </dgm:pt>
    <dgm:pt modelId="{DA23E591-0DA8-4463-AB2B-11614C133B3A}" type="pres">
      <dgm:prSet presAssocID="{89897EC5-FF91-41E6-8F8C-6C3ADBDD1DF1}" presName="rect3" presStyleLbl="node1" presStyleIdx="2" presStyleCnt="4">
        <dgm:presLayoutVars>
          <dgm:chMax val="0"/>
          <dgm:chPref val="0"/>
          <dgm:bulletEnabled val="1"/>
        </dgm:presLayoutVars>
      </dgm:prSet>
      <dgm:spPr/>
      <dgm:t>
        <a:bodyPr/>
        <a:lstStyle/>
        <a:p>
          <a:endParaRPr lang="en-US"/>
        </a:p>
      </dgm:t>
    </dgm:pt>
    <dgm:pt modelId="{8B5D94A7-D270-45B7-8DEC-5F056B135CF4}" type="pres">
      <dgm:prSet presAssocID="{89897EC5-FF91-41E6-8F8C-6C3ADBDD1DF1}" presName="rect4" presStyleLbl="node1" presStyleIdx="3" presStyleCnt="4">
        <dgm:presLayoutVars>
          <dgm:chMax val="0"/>
          <dgm:chPref val="0"/>
          <dgm:bulletEnabled val="1"/>
        </dgm:presLayoutVars>
      </dgm:prSet>
      <dgm:spPr/>
      <dgm:t>
        <a:bodyPr/>
        <a:lstStyle/>
        <a:p>
          <a:endParaRPr lang="en-US"/>
        </a:p>
      </dgm:t>
    </dgm:pt>
  </dgm:ptLst>
  <dgm:cxnLst>
    <dgm:cxn modelId="{78FF7E17-CA90-4D2D-8B4B-F4858C3B32F5}" type="presOf" srcId="{54031DB2-A25B-4A51-983D-667D0570D36B}" destId="{DA23E591-0DA8-4463-AB2B-11614C133B3A}" srcOrd="0" destOrd="0" presId="urn:microsoft.com/office/officeart/2005/8/layout/matrix2"/>
    <dgm:cxn modelId="{97389174-EB4B-4603-BDD2-BA709CD554C0}" type="presOf" srcId="{8ACF4241-6768-49F4-8A65-0E584A50F0AF}" destId="{1985B0AB-5D83-4BF2-93C6-9DBFF5EDF799}" srcOrd="0" destOrd="0" presId="urn:microsoft.com/office/officeart/2005/8/layout/matrix2"/>
    <dgm:cxn modelId="{82F0BEA2-2A42-4D8D-B8E4-14AABED88A38}" srcId="{89897EC5-FF91-41E6-8F8C-6C3ADBDD1DF1}" destId="{8ACF4241-6768-49F4-8A65-0E584A50F0AF}" srcOrd="1" destOrd="0" parTransId="{DC03125C-15D8-4107-9CBE-668D2EA59E35}" sibTransId="{1CF126C2-C529-4A4C-A31B-C9D832145E59}"/>
    <dgm:cxn modelId="{F66DA61F-BEBA-41B1-B423-6FB98A4296AB}" srcId="{89897EC5-FF91-41E6-8F8C-6C3ADBDD1DF1}" destId="{804673F7-6D32-44BC-A411-143180FCCE32}" srcOrd="0" destOrd="0" parTransId="{7E83C5A1-155C-4286-BC6B-E061E8BD1D27}" sibTransId="{E4191F17-2704-4110-999B-1E29293884E5}"/>
    <dgm:cxn modelId="{0859EDA9-D8A2-42CB-935D-3B2819983808}" type="presOf" srcId="{89897EC5-FF91-41E6-8F8C-6C3ADBDD1DF1}" destId="{0A8AB2B0-B3A5-4900-8956-712AC24FDEBC}" srcOrd="0" destOrd="0" presId="urn:microsoft.com/office/officeart/2005/8/layout/matrix2"/>
    <dgm:cxn modelId="{EBB5BDEA-6FE1-4147-8B33-50213F9C6CEC}" type="presOf" srcId="{695F2DBE-DA1B-400F-B6BB-17288AFCFC36}" destId="{8B5D94A7-D270-45B7-8DEC-5F056B135CF4}" srcOrd="0" destOrd="0" presId="urn:microsoft.com/office/officeart/2005/8/layout/matrix2"/>
    <dgm:cxn modelId="{8F9986D8-D1F2-4D9A-9A7A-ED0131924F9D}" srcId="{89897EC5-FF91-41E6-8F8C-6C3ADBDD1DF1}" destId="{54031DB2-A25B-4A51-983D-667D0570D36B}" srcOrd="2" destOrd="0" parTransId="{7FCB6A78-71BD-45FE-BAD1-7A5FB4628662}" sibTransId="{3C00D6C0-6699-4A73-AC33-EFEB37024EEC}"/>
    <dgm:cxn modelId="{2BD64F02-640D-435D-A81A-87E13489A90B}" srcId="{89897EC5-FF91-41E6-8F8C-6C3ADBDD1DF1}" destId="{695F2DBE-DA1B-400F-B6BB-17288AFCFC36}" srcOrd="3" destOrd="0" parTransId="{9E96EC2B-FFD2-4BD9-ACD9-822081FE7735}" sibTransId="{A1B401B5-D7C6-4681-8CFA-D2844AB55D1B}"/>
    <dgm:cxn modelId="{00E99775-AE42-40CF-877A-699DA1CCA8B1}" type="presOf" srcId="{804673F7-6D32-44BC-A411-143180FCCE32}" destId="{6A65BF5E-096F-42F1-89FD-49AE77E7ED5C}" srcOrd="0" destOrd="0" presId="urn:microsoft.com/office/officeart/2005/8/layout/matrix2"/>
    <dgm:cxn modelId="{7EF4FD45-F535-4E9C-B061-A1B413A00C0A}" type="presParOf" srcId="{0A8AB2B0-B3A5-4900-8956-712AC24FDEBC}" destId="{B0459E74-ECA0-4199-8D5C-71A0AE5EABFA}" srcOrd="0" destOrd="0" presId="urn:microsoft.com/office/officeart/2005/8/layout/matrix2"/>
    <dgm:cxn modelId="{CE6D61A7-ED65-4343-8372-AB2119231C97}" type="presParOf" srcId="{0A8AB2B0-B3A5-4900-8956-712AC24FDEBC}" destId="{6A65BF5E-096F-42F1-89FD-49AE77E7ED5C}" srcOrd="1" destOrd="0" presId="urn:microsoft.com/office/officeart/2005/8/layout/matrix2"/>
    <dgm:cxn modelId="{A3546DA0-BC26-4577-8C3E-2D3ECD17A901}" type="presParOf" srcId="{0A8AB2B0-B3A5-4900-8956-712AC24FDEBC}" destId="{1985B0AB-5D83-4BF2-93C6-9DBFF5EDF799}" srcOrd="2" destOrd="0" presId="urn:microsoft.com/office/officeart/2005/8/layout/matrix2"/>
    <dgm:cxn modelId="{3660D92B-85E4-431E-9E41-E6520F641BE2}" type="presParOf" srcId="{0A8AB2B0-B3A5-4900-8956-712AC24FDEBC}" destId="{DA23E591-0DA8-4463-AB2B-11614C133B3A}" srcOrd="3" destOrd="0" presId="urn:microsoft.com/office/officeart/2005/8/layout/matrix2"/>
    <dgm:cxn modelId="{6446B32F-5A5B-4EB4-9681-CB0F3669EB2E}" type="presParOf" srcId="{0A8AB2B0-B3A5-4900-8956-712AC24FDEBC}" destId="{8B5D94A7-D270-45B7-8DEC-5F056B135CF4}"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68E4B-55FA-4D1B-9546-8E20CEF09E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FD90E5C-E4EF-4BCE-AD4B-45FB10DAD8C9}">
      <dgm:prSet phldrT="[Text]" custT="1"/>
      <dgm:spPr>
        <a:solidFill>
          <a:schemeClr val="accent4">
            <a:lumMod val="50000"/>
          </a:schemeClr>
        </a:solidFill>
        <a:effectLst>
          <a:outerShdw blurRad="50800" dist="38100" dir="2700000" algn="tl" rotWithShape="0">
            <a:prstClr val="black">
              <a:alpha val="40000"/>
            </a:prstClr>
          </a:outerShdw>
        </a:effectLst>
      </dgm:spPr>
      <dgm:t>
        <a:bodyPr/>
        <a:lstStyle/>
        <a:p>
          <a:r>
            <a:rPr lang="en-US" sz="2000" b="1" dirty="0" smtClean="0">
              <a:solidFill>
                <a:schemeClr val="bg1"/>
              </a:solidFill>
            </a:rPr>
            <a:t>FASTER</a:t>
          </a:r>
          <a:endParaRPr lang="en-US" sz="2000" b="1" dirty="0">
            <a:solidFill>
              <a:schemeClr val="bg1"/>
            </a:solidFill>
          </a:endParaRPr>
        </a:p>
      </dgm:t>
    </dgm:pt>
    <dgm:pt modelId="{77C7E61E-B16B-4AE0-A28C-F19684B69BCD}" type="parTrans" cxnId="{0C758F79-8B64-4509-A38C-0B932043FA69}">
      <dgm:prSet/>
      <dgm:spPr/>
      <dgm:t>
        <a:bodyPr/>
        <a:lstStyle/>
        <a:p>
          <a:endParaRPr lang="en-US"/>
        </a:p>
      </dgm:t>
    </dgm:pt>
    <dgm:pt modelId="{D6A1FC47-6FD8-4307-BDA6-EFE6365D70CA}" type="sibTrans" cxnId="{0C758F79-8B64-4509-A38C-0B932043FA69}">
      <dgm:prSet/>
      <dgm:spPr/>
      <dgm:t>
        <a:bodyPr/>
        <a:lstStyle/>
        <a:p>
          <a:endParaRPr lang="en-US"/>
        </a:p>
      </dgm:t>
    </dgm:pt>
    <dgm:pt modelId="{0175041C-6999-4C15-B1C3-D8112CD37472}">
      <dgm:prSet phldrT="[Text]" custT="1"/>
      <dgm:spPr>
        <a:solidFill>
          <a:schemeClr val="accent4">
            <a:lumMod val="75000"/>
            <a:alpha val="90000"/>
          </a:schemeClr>
        </a:solidFill>
        <a:effectLst>
          <a:outerShdw blurRad="50800" dist="38100" dir="2700000" algn="tl" rotWithShape="0">
            <a:prstClr val="black">
              <a:alpha val="40000"/>
            </a:prstClr>
          </a:outerShdw>
        </a:effectLst>
      </dgm:spPr>
      <dgm:t>
        <a:bodyPr/>
        <a:lstStyle/>
        <a:p>
          <a:pPr>
            <a:lnSpc>
              <a:spcPct val="120000"/>
            </a:lnSpc>
          </a:pPr>
          <a:r>
            <a:rPr lang="en-US" sz="1600" dirty="0" smtClean="0">
              <a:solidFill>
                <a:schemeClr val="bg1"/>
              </a:solidFill>
              <a:effectLst>
                <a:outerShdw blurRad="50800" dist="50800" dir="5400000" algn="ctr" rotWithShape="0">
                  <a:schemeClr val="tx1">
                    <a:lumMod val="95000"/>
                    <a:lumOff val="5000"/>
                  </a:schemeClr>
                </a:outerShdw>
              </a:effectLst>
            </a:rPr>
            <a:t>Speed time to market</a:t>
          </a:r>
          <a:br>
            <a:rPr lang="en-US" sz="1600" dirty="0" smtClean="0">
              <a:solidFill>
                <a:schemeClr val="bg1"/>
              </a:solidFill>
              <a:effectLst>
                <a:outerShdw blurRad="50800" dist="50800" dir="5400000" algn="ctr" rotWithShape="0">
                  <a:schemeClr val="tx1">
                    <a:lumMod val="95000"/>
                    <a:lumOff val="5000"/>
                  </a:schemeClr>
                </a:outerShdw>
              </a:effectLst>
            </a:rPr>
          </a:br>
          <a:endParaRPr lang="en-US" sz="1000" dirty="0">
            <a:solidFill>
              <a:schemeClr val="bg1"/>
            </a:solidFill>
            <a:effectLst>
              <a:outerShdw blurRad="50800" dist="50800" dir="5400000" algn="ctr" rotWithShape="0">
                <a:schemeClr val="tx1">
                  <a:lumMod val="95000"/>
                  <a:lumOff val="5000"/>
                </a:schemeClr>
              </a:outerShdw>
            </a:effectLst>
          </a:endParaRPr>
        </a:p>
      </dgm:t>
    </dgm:pt>
    <dgm:pt modelId="{5F7B0A27-203B-46A0-9BA4-5FB86913586E}" type="parTrans" cxnId="{B90FF7B8-30C3-443E-AF24-FF2C3782CB38}">
      <dgm:prSet/>
      <dgm:spPr/>
      <dgm:t>
        <a:bodyPr/>
        <a:lstStyle/>
        <a:p>
          <a:endParaRPr lang="en-US"/>
        </a:p>
      </dgm:t>
    </dgm:pt>
    <dgm:pt modelId="{F70C6A53-4891-4011-BAEE-D8831A4569D4}" type="sibTrans" cxnId="{B90FF7B8-30C3-443E-AF24-FF2C3782CB38}">
      <dgm:prSet/>
      <dgm:spPr/>
      <dgm:t>
        <a:bodyPr/>
        <a:lstStyle/>
        <a:p>
          <a:endParaRPr lang="en-US"/>
        </a:p>
      </dgm:t>
    </dgm:pt>
    <dgm:pt modelId="{F77E6159-3DAC-4031-AC42-69D7C14A7D74}">
      <dgm:prSet phldrT="[Text]" custT="1"/>
      <dgm:spPr>
        <a:solidFill>
          <a:schemeClr val="accent2">
            <a:lumMod val="50000"/>
          </a:schemeClr>
        </a:solidFill>
        <a:effectLst>
          <a:outerShdw blurRad="50800" dist="38100" dir="2700000" algn="tl" rotWithShape="0">
            <a:prstClr val="black">
              <a:alpha val="40000"/>
            </a:prstClr>
          </a:outerShdw>
        </a:effectLst>
      </dgm:spPr>
      <dgm:t>
        <a:bodyPr/>
        <a:lstStyle/>
        <a:p>
          <a:r>
            <a:rPr lang="en-US" sz="2000" b="1" dirty="0" smtClean="0">
              <a:solidFill>
                <a:schemeClr val="bg1"/>
              </a:solidFill>
            </a:rPr>
            <a:t>LOWER COSTS</a:t>
          </a:r>
          <a:endParaRPr lang="en-US" sz="2000" b="1" dirty="0">
            <a:solidFill>
              <a:schemeClr val="bg1"/>
            </a:solidFill>
          </a:endParaRPr>
        </a:p>
      </dgm:t>
    </dgm:pt>
    <dgm:pt modelId="{7F7CBA6B-5141-4EB5-81E2-994E55AE394C}" type="parTrans" cxnId="{CB6DD206-4D07-41AF-9DD7-55497B43E119}">
      <dgm:prSet/>
      <dgm:spPr/>
      <dgm:t>
        <a:bodyPr/>
        <a:lstStyle/>
        <a:p>
          <a:endParaRPr lang="en-US"/>
        </a:p>
      </dgm:t>
    </dgm:pt>
    <dgm:pt modelId="{8E4B4D73-41EF-4569-A34D-F83B6E1AF073}" type="sibTrans" cxnId="{CB6DD206-4D07-41AF-9DD7-55497B43E119}">
      <dgm:prSet/>
      <dgm:spPr/>
      <dgm:t>
        <a:bodyPr/>
        <a:lstStyle/>
        <a:p>
          <a:endParaRPr lang="en-US"/>
        </a:p>
      </dgm:t>
    </dgm:pt>
    <dgm:pt modelId="{7EED1410-E8BC-4E0C-BE37-73AA218063F7}">
      <dgm:prSet phldrT="[Text]" custT="1"/>
      <dgm:spPr>
        <a:solidFill>
          <a:srgbClr val="00B050">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bg2">
                    <a:lumMod val="10000"/>
                  </a:schemeClr>
                </a:outerShdw>
              </a:effectLst>
            </a:rPr>
            <a:t>Develop on virtual infrastructure rather than production</a:t>
          </a:r>
          <a:br>
            <a:rPr lang="en-US" sz="1600" dirty="0" smtClean="0">
              <a:effectLst>
                <a:outerShdw blurRad="50800" dist="50800" dir="5400000" algn="ctr" rotWithShape="0">
                  <a:schemeClr val="bg2">
                    <a:lumMod val="10000"/>
                  </a:schemeClr>
                </a:outerShdw>
              </a:effectLst>
            </a:rPr>
          </a:br>
          <a:endParaRPr lang="en-US" sz="1000" dirty="0">
            <a:effectLst>
              <a:outerShdw blurRad="50800" dist="50800" dir="5400000" algn="ctr" rotWithShape="0">
                <a:schemeClr val="bg2">
                  <a:lumMod val="10000"/>
                </a:schemeClr>
              </a:outerShdw>
            </a:effectLst>
          </a:endParaRPr>
        </a:p>
      </dgm:t>
    </dgm:pt>
    <dgm:pt modelId="{25AEB37F-836C-40FD-B20A-2575293A92E8}" type="parTrans" cxnId="{ADCD45DD-AA8F-4A37-ABF9-BD5A9FB55CE9}">
      <dgm:prSet/>
      <dgm:spPr/>
      <dgm:t>
        <a:bodyPr/>
        <a:lstStyle/>
        <a:p>
          <a:endParaRPr lang="en-US"/>
        </a:p>
      </dgm:t>
    </dgm:pt>
    <dgm:pt modelId="{87087742-6A8D-402C-A45F-60B566B3A22A}" type="sibTrans" cxnId="{ADCD45DD-AA8F-4A37-ABF9-BD5A9FB55CE9}">
      <dgm:prSet/>
      <dgm:spPr/>
      <dgm:t>
        <a:bodyPr/>
        <a:lstStyle/>
        <a:p>
          <a:endParaRPr lang="en-US"/>
        </a:p>
      </dgm:t>
    </dgm:pt>
    <dgm:pt modelId="{AA9C40FD-5030-4036-BFA9-032F2429FD72}">
      <dgm:prSet phldrT="[Text]" custT="1"/>
      <dgm:spPr>
        <a:solidFill>
          <a:srgbClr val="00B050">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bg2">
                    <a:lumMod val="10000"/>
                  </a:schemeClr>
                </a:outerShdw>
              </a:effectLst>
            </a:rPr>
            <a:t>No SANs or other software needed</a:t>
          </a:r>
          <a:endParaRPr lang="en-US" sz="1600" dirty="0">
            <a:effectLst>
              <a:outerShdw blurRad="50800" dist="50800" dir="5400000" algn="ctr" rotWithShape="0">
                <a:schemeClr val="bg2">
                  <a:lumMod val="10000"/>
                </a:schemeClr>
              </a:outerShdw>
            </a:effectLst>
          </a:endParaRPr>
        </a:p>
      </dgm:t>
    </dgm:pt>
    <dgm:pt modelId="{9B316BAA-2906-4961-84B7-13E3D29D9A0D}" type="parTrans" cxnId="{66426511-2A5E-4FBA-A5FF-2C89304A0A3E}">
      <dgm:prSet/>
      <dgm:spPr/>
      <dgm:t>
        <a:bodyPr/>
        <a:lstStyle/>
        <a:p>
          <a:endParaRPr lang="en-US"/>
        </a:p>
      </dgm:t>
    </dgm:pt>
    <dgm:pt modelId="{8779F328-0326-45A7-BCE9-48CA62938474}" type="sibTrans" cxnId="{66426511-2A5E-4FBA-A5FF-2C89304A0A3E}">
      <dgm:prSet/>
      <dgm:spPr/>
      <dgm:t>
        <a:bodyPr/>
        <a:lstStyle/>
        <a:p>
          <a:endParaRPr lang="en-US"/>
        </a:p>
      </dgm:t>
    </dgm:pt>
    <dgm:pt modelId="{E783AE7D-E76F-4DF4-8EE6-20BBEA9AF880}">
      <dgm:prSet phldrT="[Text]" custT="1"/>
      <dgm:spPr>
        <a:solidFill>
          <a:srgbClr val="7030A0"/>
        </a:solidFill>
        <a:effectLst>
          <a:outerShdw blurRad="50800" dist="38100" dir="2700000" algn="tl" rotWithShape="0">
            <a:prstClr val="black">
              <a:alpha val="40000"/>
            </a:prstClr>
          </a:outerShdw>
        </a:effectLst>
      </dgm:spPr>
      <dgm:t>
        <a:bodyPr/>
        <a:lstStyle/>
        <a:p>
          <a:r>
            <a:rPr lang="en-US" sz="2000" b="1" dirty="0" smtClean="0">
              <a:solidFill>
                <a:schemeClr val="bg1"/>
              </a:solidFill>
            </a:rPr>
            <a:t>HIGHER AVAILABILITY</a:t>
          </a:r>
          <a:endParaRPr lang="en-US" sz="2000" b="1" dirty="0">
            <a:solidFill>
              <a:schemeClr val="bg1"/>
            </a:solidFill>
          </a:endParaRPr>
        </a:p>
      </dgm:t>
    </dgm:pt>
    <dgm:pt modelId="{AD3CB581-6343-4A8B-9561-5A34726FF42D}" type="parTrans" cxnId="{AF598139-1D47-4C5C-93A9-31A824AA716C}">
      <dgm:prSet/>
      <dgm:spPr/>
      <dgm:t>
        <a:bodyPr/>
        <a:lstStyle/>
        <a:p>
          <a:endParaRPr lang="en-US"/>
        </a:p>
      </dgm:t>
    </dgm:pt>
    <dgm:pt modelId="{D134C3F2-8234-441B-813F-E81514A1C9C8}" type="sibTrans" cxnId="{AF598139-1D47-4C5C-93A9-31A824AA716C}">
      <dgm:prSet/>
      <dgm:spPr/>
      <dgm:t>
        <a:bodyPr/>
        <a:lstStyle/>
        <a:p>
          <a:endParaRPr lang="en-US"/>
        </a:p>
      </dgm:t>
    </dgm:pt>
    <dgm:pt modelId="{E003E38C-5BE9-4683-B299-AA079C6D3571}">
      <dgm:prSet phldrT="[Text]" custT="1"/>
      <dgm:spPr>
        <a:solidFill>
          <a:srgbClr val="A1006B">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tx1">
                    <a:lumMod val="95000"/>
                    <a:lumOff val="5000"/>
                  </a:schemeClr>
                </a:outerShdw>
              </a:effectLst>
            </a:rPr>
            <a:t>On-demand scaling</a:t>
          </a:r>
          <a:br>
            <a:rPr lang="en-US" sz="1600" dirty="0" smtClean="0">
              <a:effectLst>
                <a:outerShdw blurRad="50800" dist="50800" dir="5400000" algn="ctr" rotWithShape="0">
                  <a:schemeClr val="tx1">
                    <a:lumMod val="95000"/>
                    <a:lumOff val="5000"/>
                  </a:schemeClr>
                </a:outerShdw>
              </a:effectLst>
            </a:rPr>
          </a:br>
          <a:endParaRPr lang="en-US" sz="1000" dirty="0">
            <a:effectLst>
              <a:outerShdw blurRad="50800" dist="50800" dir="5400000" algn="ctr" rotWithShape="0">
                <a:schemeClr val="tx1">
                  <a:lumMod val="95000"/>
                  <a:lumOff val="5000"/>
                </a:schemeClr>
              </a:outerShdw>
            </a:effectLst>
          </a:endParaRPr>
        </a:p>
      </dgm:t>
    </dgm:pt>
    <dgm:pt modelId="{B2F0C7DE-A2E0-4763-AB4B-CB771A9CCFB8}" type="parTrans" cxnId="{02CB3F0E-A196-44DC-B72C-611A947477B5}">
      <dgm:prSet/>
      <dgm:spPr/>
      <dgm:t>
        <a:bodyPr/>
        <a:lstStyle/>
        <a:p>
          <a:endParaRPr lang="en-US"/>
        </a:p>
      </dgm:t>
    </dgm:pt>
    <dgm:pt modelId="{E8811423-C796-4A61-B648-452CBB2DF531}" type="sibTrans" cxnId="{02CB3F0E-A196-44DC-B72C-611A947477B5}">
      <dgm:prSet/>
      <dgm:spPr/>
      <dgm:t>
        <a:bodyPr/>
        <a:lstStyle/>
        <a:p>
          <a:endParaRPr lang="en-US"/>
        </a:p>
      </dgm:t>
    </dgm:pt>
    <dgm:pt modelId="{8A5E2230-F1F2-49F2-A86D-B143FDF74D57}">
      <dgm:prSet phldrT="[Text]" custT="1"/>
      <dgm:spPr>
        <a:solidFill>
          <a:schemeClr val="accent4">
            <a:lumMod val="75000"/>
            <a:alpha val="90000"/>
          </a:schemeClr>
        </a:solidFill>
        <a:effectLst>
          <a:outerShdw blurRad="50800" dist="38100" dir="2700000" algn="tl" rotWithShape="0">
            <a:prstClr val="black">
              <a:alpha val="40000"/>
            </a:prstClr>
          </a:outerShdw>
        </a:effectLst>
      </dgm:spPr>
      <dgm:t>
        <a:bodyPr/>
        <a:lstStyle/>
        <a:p>
          <a:pPr>
            <a:lnSpc>
              <a:spcPct val="120000"/>
            </a:lnSpc>
          </a:pPr>
          <a:r>
            <a:rPr lang="en-US" sz="1600" dirty="0" smtClean="0">
              <a:solidFill>
                <a:schemeClr val="bg1"/>
              </a:solidFill>
              <a:effectLst>
                <a:outerShdw blurRad="50800" dist="50800" dir="5400000" algn="ctr" rotWithShape="0">
                  <a:schemeClr val="tx1">
                    <a:lumMod val="95000"/>
                    <a:lumOff val="5000"/>
                  </a:schemeClr>
                </a:outerShdw>
              </a:effectLst>
            </a:rPr>
            <a:t>Build and destroy applications rapidly</a:t>
          </a:r>
          <a:br>
            <a:rPr lang="en-US" sz="1600" dirty="0" smtClean="0">
              <a:solidFill>
                <a:schemeClr val="bg1"/>
              </a:solidFill>
              <a:effectLst>
                <a:outerShdw blurRad="50800" dist="50800" dir="5400000" algn="ctr" rotWithShape="0">
                  <a:schemeClr val="tx1">
                    <a:lumMod val="95000"/>
                    <a:lumOff val="5000"/>
                  </a:schemeClr>
                </a:outerShdw>
              </a:effectLst>
            </a:rPr>
          </a:br>
          <a:endParaRPr lang="en-US" sz="1000" dirty="0">
            <a:solidFill>
              <a:schemeClr val="bg1"/>
            </a:solidFill>
            <a:effectLst>
              <a:outerShdw blurRad="50800" dist="50800" dir="5400000" algn="ctr" rotWithShape="0">
                <a:schemeClr val="tx1">
                  <a:lumMod val="95000"/>
                  <a:lumOff val="5000"/>
                </a:schemeClr>
              </a:outerShdw>
            </a:effectLst>
          </a:endParaRPr>
        </a:p>
      </dgm:t>
    </dgm:pt>
    <dgm:pt modelId="{25E87DF8-3B08-4D38-8126-53989E12DD62}" type="parTrans" cxnId="{0EAA86FE-A651-4B53-9CA3-3B34D368561F}">
      <dgm:prSet/>
      <dgm:spPr/>
      <dgm:t>
        <a:bodyPr/>
        <a:lstStyle/>
        <a:p>
          <a:endParaRPr lang="en-US"/>
        </a:p>
      </dgm:t>
    </dgm:pt>
    <dgm:pt modelId="{9C932B9C-DDBF-4E86-A614-0CEE33B434B4}" type="sibTrans" cxnId="{0EAA86FE-A651-4B53-9CA3-3B34D368561F}">
      <dgm:prSet/>
      <dgm:spPr/>
      <dgm:t>
        <a:bodyPr/>
        <a:lstStyle/>
        <a:p>
          <a:endParaRPr lang="en-US"/>
        </a:p>
      </dgm:t>
    </dgm:pt>
    <dgm:pt modelId="{1E3E3936-47B5-460C-A7DE-2A57CF9BA4B9}">
      <dgm:prSet phldrT="[Text]"/>
      <dgm:spPr>
        <a:solidFill>
          <a:schemeClr val="accent4">
            <a:lumMod val="75000"/>
            <a:alpha val="90000"/>
          </a:schemeClr>
        </a:solidFill>
        <a:effectLst>
          <a:outerShdw blurRad="50800" dist="38100" dir="2700000" algn="tl" rotWithShape="0">
            <a:prstClr val="black">
              <a:alpha val="40000"/>
            </a:prstClr>
          </a:outerShdw>
        </a:effectLst>
      </dgm:spPr>
      <dgm:t>
        <a:bodyPr/>
        <a:lstStyle/>
        <a:p>
          <a:pPr>
            <a:lnSpc>
              <a:spcPct val="90000"/>
            </a:lnSpc>
          </a:pPr>
          <a:endParaRPr lang="en-US" sz="1900" dirty="0"/>
        </a:p>
      </dgm:t>
    </dgm:pt>
    <dgm:pt modelId="{61C2F57A-1AC9-4A2F-AB60-0EB8B6544A67}" type="parTrans" cxnId="{3DDF856B-80BF-41C9-84C1-3774B40B1182}">
      <dgm:prSet/>
      <dgm:spPr/>
      <dgm:t>
        <a:bodyPr/>
        <a:lstStyle/>
        <a:p>
          <a:endParaRPr lang="en-US"/>
        </a:p>
      </dgm:t>
    </dgm:pt>
    <dgm:pt modelId="{7B70AEED-2AC4-4981-A008-C6867BD9F318}" type="sibTrans" cxnId="{3DDF856B-80BF-41C9-84C1-3774B40B1182}">
      <dgm:prSet/>
      <dgm:spPr/>
      <dgm:t>
        <a:bodyPr/>
        <a:lstStyle/>
        <a:p>
          <a:endParaRPr lang="en-US"/>
        </a:p>
      </dgm:t>
    </dgm:pt>
    <dgm:pt modelId="{AA4E954B-BCF4-49DE-A5A3-43AAF9D2E9E1}">
      <dgm:prSet phldrT="[Text]" custT="1"/>
      <dgm:spPr>
        <a:solidFill>
          <a:srgbClr val="00B050">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bg2">
                    <a:lumMod val="10000"/>
                  </a:schemeClr>
                </a:outerShdw>
              </a:effectLst>
            </a:rPr>
            <a:t>Copy and re-use existing applications</a:t>
          </a:r>
          <a:br>
            <a:rPr lang="en-US" sz="1600" dirty="0" smtClean="0">
              <a:effectLst>
                <a:outerShdw blurRad="50800" dist="50800" dir="5400000" algn="ctr" rotWithShape="0">
                  <a:schemeClr val="bg2">
                    <a:lumMod val="10000"/>
                  </a:schemeClr>
                </a:outerShdw>
              </a:effectLst>
            </a:rPr>
          </a:br>
          <a:endParaRPr lang="en-US" sz="1000" dirty="0">
            <a:effectLst>
              <a:outerShdw blurRad="50800" dist="50800" dir="5400000" algn="ctr" rotWithShape="0">
                <a:schemeClr val="bg2">
                  <a:lumMod val="10000"/>
                </a:schemeClr>
              </a:outerShdw>
            </a:effectLst>
          </a:endParaRPr>
        </a:p>
      </dgm:t>
    </dgm:pt>
    <dgm:pt modelId="{99795E42-10AF-47A7-A34E-F99FC00C89CC}" type="parTrans" cxnId="{8BC20445-5370-4238-A507-E34C600A586C}">
      <dgm:prSet/>
      <dgm:spPr/>
      <dgm:t>
        <a:bodyPr/>
        <a:lstStyle/>
        <a:p>
          <a:endParaRPr lang="en-US"/>
        </a:p>
      </dgm:t>
    </dgm:pt>
    <dgm:pt modelId="{F5B50756-2C2E-42D7-A9E0-9FFE51EA9C8E}" type="sibTrans" cxnId="{8BC20445-5370-4238-A507-E34C600A586C}">
      <dgm:prSet/>
      <dgm:spPr/>
      <dgm:t>
        <a:bodyPr/>
        <a:lstStyle/>
        <a:p>
          <a:endParaRPr lang="en-US"/>
        </a:p>
      </dgm:t>
    </dgm:pt>
    <dgm:pt modelId="{988922A7-8741-4F7E-8611-1453F4092178}">
      <dgm:prSet phldrT="[Text]" custT="1"/>
      <dgm:spPr>
        <a:solidFill>
          <a:srgbClr val="A1006B">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tx1">
                    <a:lumMod val="95000"/>
                    <a:lumOff val="5000"/>
                  </a:schemeClr>
                </a:outerShdw>
              </a:effectLst>
            </a:rPr>
            <a:t>Ensure business continuity</a:t>
          </a:r>
          <a:endParaRPr lang="en-US" sz="1600" dirty="0">
            <a:effectLst>
              <a:outerShdw blurRad="50800" dist="50800" dir="5400000" algn="ctr" rotWithShape="0">
                <a:schemeClr val="tx1">
                  <a:lumMod val="95000"/>
                  <a:lumOff val="5000"/>
                </a:schemeClr>
              </a:outerShdw>
            </a:effectLst>
          </a:endParaRPr>
        </a:p>
      </dgm:t>
    </dgm:pt>
    <dgm:pt modelId="{8F9005DD-6586-4CD2-8808-66B143936A40}" type="parTrans" cxnId="{7CA9DA64-221A-4991-ACAB-E1CDC69825F6}">
      <dgm:prSet/>
      <dgm:spPr/>
      <dgm:t>
        <a:bodyPr/>
        <a:lstStyle/>
        <a:p>
          <a:endParaRPr lang="en-US"/>
        </a:p>
      </dgm:t>
    </dgm:pt>
    <dgm:pt modelId="{2F6CA057-56D5-4290-805D-EC9AB122D890}" type="sibTrans" cxnId="{7CA9DA64-221A-4991-ACAB-E1CDC69825F6}">
      <dgm:prSet/>
      <dgm:spPr/>
      <dgm:t>
        <a:bodyPr/>
        <a:lstStyle/>
        <a:p>
          <a:endParaRPr lang="en-US"/>
        </a:p>
      </dgm:t>
    </dgm:pt>
    <dgm:pt modelId="{40C9AA0E-B50C-4E29-8050-C258A6B0D45D}">
      <dgm:prSet phldrT="[Text]" custT="1"/>
      <dgm:spPr>
        <a:solidFill>
          <a:srgbClr val="A1006B">
            <a:alpha val="90000"/>
          </a:srgbClr>
        </a:solidFill>
        <a:effectLst>
          <a:outerShdw blurRad="50800" dist="38100" dir="2700000" algn="tl" rotWithShape="0">
            <a:prstClr val="black">
              <a:alpha val="40000"/>
            </a:prstClr>
          </a:outerShdw>
        </a:effectLst>
      </dgm:spPr>
      <dgm:t>
        <a:bodyPr/>
        <a:lstStyle/>
        <a:p>
          <a:pPr>
            <a:lnSpc>
              <a:spcPct val="120000"/>
            </a:lnSpc>
          </a:pPr>
          <a:r>
            <a:rPr lang="en-US" sz="1600" dirty="0" smtClean="0">
              <a:effectLst>
                <a:outerShdw blurRad="50800" dist="50800" dir="5400000" algn="ctr" rotWithShape="0">
                  <a:schemeClr val="tx1">
                    <a:lumMod val="95000"/>
                    <a:lumOff val="5000"/>
                  </a:schemeClr>
                </a:outerShdw>
              </a:effectLst>
            </a:rPr>
            <a:t>Deploy to Cloud-based grids worldwide</a:t>
          </a:r>
          <a:br>
            <a:rPr lang="en-US" sz="1600" dirty="0" smtClean="0">
              <a:effectLst>
                <a:outerShdw blurRad="50800" dist="50800" dir="5400000" algn="ctr" rotWithShape="0">
                  <a:schemeClr val="tx1">
                    <a:lumMod val="95000"/>
                    <a:lumOff val="5000"/>
                  </a:schemeClr>
                </a:outerShdw>
              </a:effectLst>
            </a:rPr>
          </a:br>
          <a:endParaRPr lang="en-US" sz="1000" dirty="0">
            <a:effectLst>
              <a:outerShdw blurRad="50800" dist="50800" dir="5400000" algn="ctr" rotWithShape="0">
                <a:schemeClr val="tx1">
                  <a:lumMod val="95000"/>
                  <a:lumOff val="5000"/>
                </a:schemeClr>
              </a:outerShdw>
            </a:effectLst>
          </a:endParaRPr>
        </a:p>
      </dgm:t>
    </dgm:pt>
    <dgm:pt modelId="{8A69CA7D-616C-4AB8-89B3-7DAA9E4DFA4C}" type="parTrans" cxnId="{C1E857A8-B56C-4126-8FCF-05E856BFB940}">
      <dgm:prSet/>
      <dgm:spPr/>
      <dgm:t>
        <a:bodyPr/>
        <a:lstStyle/>
        <a:p>
          <a:endParaRPr lang="en-US"/>
        </a:p>
      </dgm:t>
    </dgm:pt>
    <dgm:pt modelId="{7E19E8A6-AE32-4C44-B7B6-E9421131AE1F}" type="sibTrans" cxnId="{C1E857A8-B56C-4126-8FCF-05E856BFB940}">
      <dgm:prSet/>
      <dgm:spPr/>
      <dgm:t>
        <a:bodyPr/>
        <a:lstStyle/>
        <a:p>
          <a:endParaRPr lang="en-US"/>
        </a:p>
      </dgm:t>
    </dgm:pt>
    <dgm:pt modelId="{59A63A91-AA2C-4185-B701-D8EC35191CD8}">
      <dgm:prSet phldrT="[Text]" custT="1"/>
      <dgm:spPr>
        <a:solidFill>
          <a:schemeClr val="accent4">
            <a:lumMod val="75000"/>
            <a:alpha val="90000"/>
          </a:schemeClr>
        </a:solidFill>
        <a:effectLst>
          <a:outerShdw blurRad="50800" dist="38100" dir="2700000" algn="tl" rotWithShape="0">
            <a:prstClr val="black">
              <a:alpha val="40000"/>
            </a:prstClr>
          </a:outerShdw>
        </a:effectLst>
      </dgm:spPr>
      <dgm:t>
        <a:bodyPr/>
        <a:lstStyle/>
        <a:p>
          <a:pPr>
            <a:lnSpc>
              <a:spcPct val="120000"/>
            </a:lnSpc>
          </a:pPr>
          <a:r>
            <a:rPr lang="en-US" sz="1600" dirty="0" smtClean="0">
              <a:solidFill>
                <a:schemeClr val="bg1"/>
              </a:solidFill>
              <a:effectLst>
                <a:outerShdw blurRad="50800" dist="50800" dir="5400000" algn="ctr" rotWithShape="0">
                  <a:schemeClr val="tx1">
                    <a:lumMod val="95000"/>
                    <a:lumOff val="5000"/>
                  </a:schemeClr>
                </a:outerShdw>
              </a:effectLst>
            </a:rPr>
            <a:t>Updates automatically extended to all elements of an application</a:t>
          </a:r>
          <a:endParaRPr lang="en-US" sz="1600" dirty="0">
            <a:solidFill>
              <a:schemeClr val="bg1"/>
            </a:solidFill>
            <a:effectLst>
              <a:outerShdw blurRad="50800" dist="50800" dir="5400000" algn="ctr" rotWithShape="0">
                <a:schemeClr val="tx1">
                  <a:lumMod val="95000"/>
                  <a:lumOff val="5000"/>
                </a:schemeClr>
              </a:outerShdw>
            </a:effectLst>
          </a:endParaRPr>
        </a:p>
      </dgm:t>
    </dgm:pt>
    <dgm:pt modelId="{CAC0A4BE-C32A-4668-A1CE-209A2C744633}" type="parTrans" cxnId="{FD5740B5-0C66-476E-804B-A0C20DCEC338}">
      <dgm:prSet/>
      <dgm:spPr/>
      <dgm:t>
        <a:bodyPr/>
        <a:lstStyle/>
        <a:p>
          <a:endParaRPr lang="en-US"/>
        </a:p>
      </dgm:t>
    </dgm:pt>
    <dgm:pt modelId="{8D713C9F-274C-4B0A-AC5D-5A26B023D7AC}" type="sibTrans" cxnId="{FD5740B5-0C66-476E-804B-A0C20DCEC338}">
      <dgm:prSet/>
      <dgm:spPr/>
      <dgm:t>
        <a:bodyPr/>
        <a:lstStyle/>
        <a:p>
          <a:endParaRPr lang="en-US"/>
        </a:p>
      </dgm:t>
    </dgm:pt>
    <dgm:pt modelId="{F777CCBA-18A5-4FF4-86FC-BF5B7440D430}" type="pres">
      <dgm:prSet presAssocID="{23568E4B-55FA-4D1B-9546-8E20CEF09E2C}" presName="Name0" presStyleCnt="0">
        <dgm:presLayoutVars>
          <dgm:dir/>
          <dgm:animLvl val="lvl"/>
          <dgm:resizeHandles val="exact"/>
        </dgm:presLayoutVars>
      </dgm:prSet>
      <dgm:spPr/>
      <dgm:t>
        <a:bodyPr/>
        <a:lstStyle/>
        <a:p>
          <a:endParaRPr lang="en-US"/>
        </a:p>
      </dgm:t>
    </dgm:pt>
    <dgm:pt modelId="{7748520B-D43A-42D1-89BA-FF389F65A9C2}" type="pres">
      <dgm:prSet presAssocID="{8FD90E5C-E4EF-4BCE-AD4B-45FB10DAD8C9}" presName="composite" presStyleCnt="0"/>
      <dgm:spPr/>
    </dgm:pt>
    <dgm:pt modelId="{45B6A101-6657-4585-99F0-085635A31EA8}" type="pres">
      <dgm:prSet presAssocID="{8FD90E5C-E4EF-4BCE-AD4B-45FB10DAD8C9}" presName="parTx" presStyleLbl="alignNode1" presStyleIdx="0" presStyleCnt="3">
        <dgm:presLayoutVars>
          <dgm:chMax val="0"/>
          <dgm:chPref val="0"/>
          <dgm:bulletEnabled val="1"/>
        </dgm:presLayoutVars>
      </dgm:prSet>
      <dgm:spPr/>
      <dgm:t>
        <a:bodyPr/>
        <a:lstStyle/>
        <a:p>
          <a:endParaRPr lang="en-US"/>
        </a:p>
      </dgm:t>
    </dgm:pt>
    <dgm:pt modelId="{B6AE030E-015C-4BA2-8E9C-9BDA300277B8}" type="pres">
      <dgm:prSet presAssocID="{8FD90E5C-E4EF-4BCE-AD4B-45FB10DAD8C9}" presName="desTx" presStyleLbl="alignAccFollowNode1" presStyleIdx="0" presStyleCnt="3">
        <dgm:presLayoutVars>
          <dgm:bulletEnabled val="1"/>
        </dgm:presLayoutVars>
      </dgm:prSet>
      <dgm:spPr/>
      <dgm:t>
        <a:bodyPr/>
        <a:lstStyle/>
        <a:p>
          <a:endParaRPr lang="en-US"/>
        </a:p>
      </dgm:t>
    </dgm:pt>
    <dgm:pt modelId="{82542EB8-63F8-4E5E-9230-6CE28270E1A5}" type="pres">
      <dgm:prSet presAssocID="{D6A1FC47-6FD8-4307-BDA6-EFE6365D70CA}" presName="space" presStyleCnt="0"/>
      <dgm:spPr/>
    </dgm:pt>
    <dgm:pt modelId="{710556E4-A768-49EB-93A8-F1EEC4056CA2}" type="pres">
      <dgm:prSet presAssocID="{F77E6159-3DAC-4031-AC42-69D7C14A7D74}" presName="composite" presStyleCnt="0"/>
      <dgm:spPr/>
    </dgm:pt>
    <dgm:pt modelId="{E7DF2032-B1A1-4639-8AE6-10E2C9C0194E}" type="pres">
      <dgm:prSet presAssocID="{F77E6159-3DAC-4031-AC42-69D7C14A7D74}" presName="parTx" presStyleLbl="alignNode1" presStyleIdx="1" presStyleCnt="3">
        <dgm:presLayoutVars>
          <dgm:chMax val="0"/>
          <dgm:chPref val="0"/>
          <dgm:bulletEnabled val="1"/>
        </dgm:presLayoutVars>
      </dgm:prSet>
      <dgm:spPr/>
      <dgm:t>
        <a:bodyPr/>
        <a:lstStyle/>
        <a:p>
          <a:endParaRPr lang="en-US"/>
        </a:p>
      </dgm:t>
    </dgm:pt>
    <dgm:pt modelId="{5A503E18-23CC-4A28-BA5C-479E5DA92282}" type="pres">
      <dgm:prSet presAssocID="{F77E6159-3DAC-4031-AC42-69D7C14A7D74}" presName="desTx" presStyleLbl="alignAccFollowNode1" presStyleIdx="1" presStyleCnt="3">
        <dgm:presLayoutVars>
          <dgm:bulletEnabled val="1"/>
        </dgm:presLayoutVars>
      </dgm:prSet>
      <dgm:spPr/>
      <dgm:t>
        <a:bodyPr/>
        <a:lstStyle/>
        <a:p>
          <a:endParaRPr lang="en-US"/>
        </a:p>
      </dgm:t>
    </dgm:pt>
    <dgm:pt modelId="{44C4E119-EB1A-4EF3-91A8-E40E744553D3}" type="pres">
      <dgm:prSet presAssocID="{8E4B4D73-41EF-4569-A34D-F83B6E1AF073}" presName="space" presStyleCnt="0"/>
      <dgm:spPr/>
    </dgm:pt>
    <dgm:pt modelId="{2375C4CA-E325-4E8F-B45B-8D77794469BA}" type="pres">
      <dgm:prSet presAssocID="{E783AE7D-E76F-4DF4-8EE6-20BBEA9AF880}" presName="composite" presStyleCnt="0"/>
      <dgm:spPr/>
    </dgm:pt>
    <dgm:pt modelId="{B883E836-1675-4DEF-91BA-D142000C9A44}" type="pres">
      <dgm:prSet presAssocID="{E783AE7D-E76F-4DF4-8EE6-20BBEA9AF880}" presName="parTx" presStyleLbl="alignNode1" presStyleIdx="2" presStyleCnt="3">
        <dgm:presLayoutVars>
          <dgm:chMax val="0"/>
          <dgm:chPref val="0"/>
          <dgm:bulletEnabled val="1"/>
        </dgm:presLayoutVars>
      </dgm:prSet>
      <dgm:spPr/>
      <dgm:t>
        <a:bodyPr/>
        <a:lstStyle/>
        <a:p>
          <a:endParaRPr lang="en-US"/>
        </a:p>
      </dgm:t>
    </dgm:pt>
    <dgm:pt modelId="{BD511B50-9135-4BE2-81B3-6DF72B60F317}" type="pres">
      <dgm:prSet presAssocID="{E783AE7D-E76F-4DF4-8EE6-20BBEA9AF880}" presName="desTx" presStyleLbl="alignAccFollowNode1" presStyleIdx="2" presStyleCnt="3">
        <dgm:presLayoutVars>
          <dgm:bulletEnabled val="1"/>
        </dgm:presLayoutVars>
      </dgm:prSet>
      <dgm:spPr/>
      <dgm:t>
        <a:bodyPr/>
        <a:lstStyle/>
        <a:p>
          <a:endParaRPr lang="en-US"/>
        </a:p>
      </dgm:t>
    </dgm:pt>
  </dgm:ptLst>
  <dgm:cxnLst>
    <dgm:cxn modelId="{8BC20445-5370-4238-A507-E34C600A586C}" srcId="{F77E6159-3DAC-4031-AC42-69D7C14A7D74}" destId="{AA4E954B-BCF4-49DE-A5A3-43AAF9D2E9E1}" srcOrd="1" destOrd="0" parTransId="{99795E42-10AF-47A7-A34E-F99FC00C89CC}" sibTransId="{F5B50756-2C2E-42D7-A9E0-9FFE51EA9C8E}"/>
    <dgm:cxn modelId="{74D36F08-BD9F-45D4-A48B-5A786AA5DC66}" type="presOf" srcId="{0175041C-6999-4C15-B1C3-D8112CD37472}" destId="{B6AE030E-015C-4BA2-8E9C-9BDA300277B8}" srcOrd="0" destOrd="0" presId="urn:microsoft.com/office/officeart/2005/8/layout/hList1"/>
    <dgm:cxn modelId="{8AF784C1-B731-4BC8-962C-78E0F31E4A94}" type="presOf" srcId="{23568E4B-55FA-4D1B-9546-8E20CEF09E2C}" destId="{F777CCBA-18A5-4FF4-86FC-BF5B7440D430}" srcOrd="0" destOrd="0" presId="urn:microsoft.com/office/officeart/2005/8/layout/hList1"/>
    <dgm:cxn modelId="{7CA9DA64-221A-4991-ACAB-E1CDC69825F6}" srcId="{E783AE7D-E76F-4DF4-8EE6-20BBEA9AF880}" destId="{988922A7-8741-4F7E-8611-1453F4092178}" srcOrd="2" destOrd="0" parTransId="{8F9005DD-6586-4CD2-8808-66B143936A40}" sibTransId="{2F6CA057-56D5-4290-805D-EC9AB122D890}"/>
    <dgm:cxn modelId="{502B7AB3-E927-4E93-8E95-24FE1E1F6303}" type="presOf" srcId="{AA9C40FD-5030-4036-BFA9-032F2429FD72}" destId="{5A503E18-23CC-4A28-BA5C-479E5DA92282}" srcOrd="0" destOrd="2" presId="urn:microsoft.com/office/officeart/2005/8/layout/hList1"/>
    <dgm:cxn modelId="{AF598139-1D47-4C5C-93A9-31A824AA716C}" srcId="{23568E4B-55FA-4D1B-9546-8E20CEF09E2C}" destId="{E783AE7D-E76F-4DF4-8EE6-20BBEA9AF880}" srcOrd="2" destOrd="0" parTransId="{AD3CB581-6343-4A8B-9561-5A34726FF42D}" sibTransId="{D134C3F2-8234-441B-813F-E81514A1C9C8}"/>
    <dgm:cxn modelId="{18364019-1463-4D29-84FD-209237346D04}" type="presOf" srcId="{E003E38C-5BE9-4683-B299-AA079C6D3571}" destId="{BD511B50-9135-4BE2-81B3-6DF72B60F317}" srcOrd="0" destOrd="0" presId="urn:microsoft.com/office/officeart/2005/8/layout/hList1"/>
    <dgm:cxn modelId="{635099AF-29FA-4353-848E-64867600F660}" type="presOf" srcId="{988922A7-8741-4F7E-8611-1453F4092178}" destId="{BD511B50-9135-4BE2-81B3-6DF72B60F317}" srcOrd="0" destOrd="2" presId="urn:microsoft.com/office/officeart/2005/8/layout/hList1"/>
    <dgm:cxn modelId="{8304DA87-FFE7-43A1-A8EB-B549B1A5A7C0}" type="presOf" srcId="{8FD90E5C-E4EF-4BCE-AD4B-45FB10DAD8C9}" destId="{45B6A101-6657-4585-99F0-085635A31EA8}" srcOrd="0" destOrd="0" presId="urn:microsoft.com/office/officeart/2005/8/layout/hList1"/>
    <dgm:cxn modelId="{F9F37AEE-1D30-45CA-B5D5-462560C2AF50}" type="presOf" srcId="{8A5E2230-F1F2-49F2-A86D-B143FDF74D57}" destId="{B6AE030E-015C-4BA2-8E9C-9BDA300277B8}" srcOrd="0" destOrd="1" presId="urn:microsoft.com/office/officeart/2005/8/layout/hList1"/>
    <dgm:cxn modelId="{CB6DD206-4D07-41AF-9DD7-55497B43E119}" srcId="{23568E4B-55FA-4D1B-9546-8E20CEF09E2C}" destId="{F77E6159-3DAC-4031-AC42-69D7C14A7D74}" srcOrd="1" destOrd="0" parTransId="{7F7CBA6B-5141-4EB5-81E2-994E55AE394C}" sibTransId="{8E4B4D73-41EF-4569-A34D-F83B6E1AF073}"/>
    <dgm:cxn modelId="{C1E857A8-B56C-4126-8FCF-05E856BFB940}" srcId="{E783AE7D-E76F-4DF4-8EE6-20BBEA9AF880}" destId="{40C9AA0E-B50C-4E29-8050-C258A6B0D45D}" srcOrd="1" destOrd="0" parTransId="{8A69CA7D-616C-4AB8-89B3-7DAA9E4DFA4C}" sibTransId="{7E19E8A6-AE32-4C44-B7B6-E9421131AE1F}"/>
    <dgm:cxn modelId="{B90FF7B8-30C3-443E-AF24-FF2C3782CB38}" srcId="{8FD90E5C-E4EF-4BCE-AD4B-45FB10DAD8C9}" destId="{0175041C-6999-4C15-B1C3-D8112CD37472}" srcOrd="0" destOrd="0" parTransId="{5F7B0A27-203B-46A0-9BA4-5FB86913586E}" sibTransId="{F70C6A53-4891-4011-BAEE-D8831A4569D4}"/>
    <dgm:cxn modelId="{FE9698E1-46AD-45EE-BB4D-17D18F4D39DC}" type="presOf" srcId="{AA4E954B-BCF4-49DE-A5A3-43AAF9D2E9E1}" destId="{5A503E18-23CC-4A28-BA5C-479E5DA92282}" srcOrd="0" destOrd="1" presId="urn:microsoft.com/office/officeart/2005/8/layout/hList1"/>
    <dgm:cxn modelId="{02CB3F0E-A196-44DC-B72C-611A947477B5}" srcId="{E783AE7D-E76F-4DF4-8EE6-20BBEA9AF880}" destId="{E003E38C-5BE9-4683-B299-AA079C6D3571}" srcOrd="0" destOrd="0" parTransId="{B2F0C7DE-A2E0-4763-AB4B-CB771A9CCFB8}" sibTransId="{E8811423-C796-4A61-B648-452CBB2DF531}"/>
    <dgm:cxn modelId="{B171CDCD-486E-426D-AA48-F608DF75CAB1}" type="presOf" srcId="{59A63A91-AA2C-4185-B701-D8EC35191CD8}" destId="{B6AE030E-015C-4BA2-8E9C-9BDA300277B8}" srcOrd="0" destOrd="2" presId="urn:microsoft.com/office/officeart/2005/8/layout/hList1"/>
    <dgm:cxn modelId="{ADCD45DD-AA8F-4A37-ABF9-BD5A9FB55CE9}" srcId="{F77E6159-3DAC-4031-AC42-69D7C14A7D74}" destId="{7EED1410-E8BC-4E0C-BE37-73AA218063F7}" srcOrd="0" destOrd="0" parTransId="{25AEB37F-836C-40FD-B20A-2575293A92E8}" sibTransId="{87087742-6A8D-402C-A45F-60B566B3A22A}"/>
    <dgm:cxn modelId="{3DDF856B-80BF-41C9-84C1-3774B40B1182}" srcId="{8FD90E5C-E4EF-4BCE-AD4B-45FB10DAD8C9}" destId="{1E3E3936-47B5-460C-A7DE-2A57CF9BA4B9}" srcOrd="3" destOrd="0" parTransId="{61C2F57A-1AC9-4A2F-AB60-0EB8B6544A67}" sibTransId="{7B70AEED-2AC4-4981-A008-C6867BD9F318}"/>
    <dgm:cxn modelId="{B34546E6-E37F-452A-955A-833E7547AE1A}" type="presOf" srcId="{E783AE7D-E76F-4DF4-8EE6-20BBEA9AF880}" destId="{B883E836-1675-4DEF-91BA-D142000C9A44}" srcOrd="0" destOrd="0" presId="urn:microsoft.com/office/officeart/2005/8/layout/hList1"/>
    <dgm:cxn modelId="{66426511-2A5E-4FBA-A5FF-2C89304A0A3E}" srcId="{F77E6159-3DAC-4031-AC42-69D7C14A7D74}" destId="{AA9C40FD-5030-4036-BFA9-032F2429FD72}" srcOrd="2" destOrd="0" parTransId="{9B316BAA-2906-4961-84B7-13E3D29D9A0D}" sibTransId="{8779F328-0326-45A7-BCE9-48CA62938474}"/>
    <dgm:cxn modelId="{E5E0BDF7-579F-468B-A73F-05D6726B5663}" type="presOf" srcId="{40C9AA0E-B50C-4E29-8050-C258A6B0D45D}" destId="{BD511B50-9135-4BE2-81B3-6DF72B60F317}" srcOrd="0" destOrd="1" presId="urn:microsoft.com/office/officeart/2005/8/layout/hList1"/>
    <dgm:cxn modelId="{C1CE87FC-F358-468D-B912-CDA12A496DCD}" type="presOf" srcId="{1E3E3936-47B5-460C-A7DE-2A57CF9BA4B9}" destId="{B6AE030E-015C-4BA2-8E9C-9BDA300277B8}" srcOrd="0" destOrd="3" presId="urn:microsoft.com/office/officeart/2005/8/layout/hList1"/>
    <dgm:cxn modelId="{37BCCD76-29A1-49B0-9160-594AEDB012CC}" type="presOf" srcId="{F77E6159-3DAC-4031-AC42-69D7C14A7D74}" destId="{E7DF2032-B1A1-4639-8AE6-10E2C9C0194E}" srcOrd="0" destOrd="0" presId="urn:microsoft.com/office/officeart/2005/8/layout/hList1"/>
    <dgm:cxn modelId="{0C758F79-8B64-4509-A38C-0B932043FA69}" srcId="{23568E4B-55FA-4D1B-9546-8E20CEF09E2C}" destId="{8FD90E5C-E4EF-4BCE-AD4B-45FB10DAD8C9}" srcOrd="0" destOrd="0" parTransId="{77C7E61E-B16B-4AE0-A28C-F19684B69BCD}" sibTransId="{D6A1FC47-6FD8-4307-BDA6-EFE6365D70CA}"/>
    <dgm:cxn modelId="{9619F44E-2BE3-47D5-BBEC-20F769459A36}" type="presOf" srcId="{7EED1410-E8BC-4E0C-BE37-73AA218063F7}" destId="{5A503E18-23CC-4A28-BA5C-479E5DA92282}" srcOrd="0" destOrd="0" presId="urn:microsoft.com/office/officeart/2005/8/layout/hList1"/>
    <dgm:cxn modelId="{FD5740B5-0C66-476E-804B-A0C20DCEC338}" srcId="{8FD90E5C-E4EF-4BCE-AD4B-45FB10DAD8C9}" destId="{59A63A91-AA2C-4185-B701-D8EC35191CD8}" srcOrd="2" destOrd="0" parTransId="{CAC0A4BE-C32A-4668-A1CE-209A2C744633}" sibTransId="{8D713C9F-274C-4B0A-AC5D-5A26B023D7AC}"/>
    <dgm:cxn modelId="{0EAA86FE-A651-4B53-9CA3-3B34D368561F}" srcId="{8FD90E5C-E4EF-4BCE-AD4B-45FB10DAD8C9}" destId="{8A5E2230-F1F2-49F2-A86D-B143FDF74D57}" srcOrd="1" destOrd="0" parTransId="{25E87DF8-3B08-4D38-8126-53989E12DD62}" sibTransId="{9C932B9C-DDBF-4E86-A614-0CEE33B434B4}"/>
    <dgm:cxn modelId="{893DAF68-01B9-4024-ABBA-EC5391548CDA}" type="presParOf" srcId="{F777CCBA-18A5-4FF4-86FC-BF5B7440D430}" destId="{7748520B-D43A-42D1-89BA-FF389F65A9C2}" srcOrd="0" destOrd="0" presId="urn:microsoft.com/office/officeart/2005/8/layout/hList1"/>
    <dgm:cxn modelId="{DEEFF372-9244-46BE-9115-B597D53A02E4}" type="presParOf" srcId="{7748520B-D43A-42D1-89BA-FF389F65A9C2}" destId="{45B6A101-6657-4585-99F0-085635A31EA8}" srcOrd="0" destOrd="0" presId="urn:microsoft.com/office/officeart/2005/8/layout/hList1"/>
    <dgm:cxn modelId="{25342E9E-F60B-43E2-A6A3-4CB6DB899F6D}" type="presParOf" srcId="{7748520B-D43A-42D1-89BA-FF389F65A9C2}" destId="{B6AE030E-015C-4BA2-8E9C-9BDA300277B8}" srcOrd="1" destOrd="0" presId="urn:microsoft.com/office/officeart/2005/8/layout/hList1"/>
    <dgm:cxn modelId="{4ECFD09D-4295-4D86-BCC5-2B6E3878DE86}" type="presParOf" srcId="{F777CCBA-18A5-4FF4-86FC-BF5B7440D430}" destId="{82542EB8-63F8-4E5E-9230-6CE28270E1A5}" srcOrd="1" destOrd="0" presId="urn:microsoft.com/office/officeart/2005/8/layout/hList1"/>
    <dgm:cxn modelId="{BA74DEB5-B674-4F22-969D-895A184133D3}" type="presParOf" srcId="{F777CCBA-18A5-4FF4-86FC-BF5B7440D430}" destId="{710556E4-A768-49EB-93A8-F1EEC4056CA2}" srcOrd="2" destOrd="0" presId="urn:microsoft.com/office/officeart/2005/8/layout/hList1"/>
    <dgm:cxn modelId="{9F2BCFCF-9882-4A35-A042-DCE2CF4F77A1}" type="presParOf" srcId="{710556E4-A768-49EB-93A8-F1EEC4056CA2}" destId="{E7DF2032-B1A1-4639-8AE6-10E2C9C0194E}" srcOrd="0" destOrd="0" presId="urn:microsoft.com/office/officeart/2005/8/layout/hList1"/>
    <dgm:cxn modelId="{00AED5A8-B053-4D77-814A-E3E66C6C917B}" type="presParOf" srcId="{710556E4-A768-49EB-93A8-F1EEC4056CA2}" destId="{5A503E18-23CC-4A28-BA5C-479E5DA92282}" srcOrd="1" destOrd="0" presId="urn:microsoft.com/office/officeart/2005/8/layout/hList1"/>
    <dgm:cxn modelId="{CF257BF0-0B00-46B7-828D-54417F46EDAE}" type="presParOf" srcId="{F777CCBA-18A5-4FF4-86FC-BF5B7440D430}" destId="{44C4E119-EB1A-4EF3-91A8-E40E744553D3}" srcOrd="3" destOrd="0" presId="urn:microsoft.com/office/officeart/2005/8/layout/hList1"/>
    <dgm:cxn modelId="{25EB4527-6BC9-462A-93EB-278B40F1EA07}" type="presParOf" srcId="{F777CCBA-18A5-4FF4-86FC-BF5B7440D430}" destId="{2375C4CA-E325-4E8F-B45B-8D77794469BA}" srcOrd="4" destOrd="0" presId="urn:microsoft.com/office/officeart/2005/8/layout/hList1"/>
    <dgm:cxn modelId="{042838F5-8F5C-4CC5-B8A3-A7258D8D6DE2}" type="presParOf" srcId="{2375C4CA-E325-4E8F-B45B-8D77794469BA}" destId="{B883E836-1675-4DEF-91BA-D142000C9A44}" srcOrd="0" destOrd="0" presId="urn:microsoft.com/office/officeart/2005/8/layout/hList1"/>
    <dgm:cxn modelId="{CBA81178-67ED-4599-8F15-9A72B090B369}" type="presParOf" srcId="{2375C4CA-E325-4E8F-B45B-8D77794469BA}" destId="{BD511B50-9135-4BE2-81B3-6DF72B60F31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59E74-ECA0-4199-8D5C-71A0AE5EABFA}">
      <dsp:nvSpPr>
        <dsp:cNvPr id="0" name=""/>
        <dsp:cNvSpPr/>
      </dsp:nvSpPr>
      <dsp:spPr>
        <a:xfrm>
          <a:off x="1351051" y="0"/>
          <a:ext cx="5311738" cy="53117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5BF5E-096F-42F1-89FD-49AE77E7ED5C}">
      <dsp:nvSpPr>
        <dsp:cNvPr id="0" name=""/>
        <dsp:cNvSpPr/>
      </dsp:nvSpPr>
      <dsp:spPr>
        <a:xfrm>
          <a:off x="1696314" y="345263"/>
          <a:ext cx="2124695" cy="2124695"/>
        </a:xfrm>
        <a:prstGeom prst="roundRect">
          <a:avLst/>
        </a:prstGeom>
        <a:solidFill>
          <a:srgbClr val="002060"/>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AppLogic virtualizes the  entire infrastructure the application needs </a:t>
          </a:r>
          <a:endParaRPr lang="en-US" sz="2000" kern="1200" dirty="0">
            <a:solidFill>
              <a:schemeClr val="bg1"/>
            </a:solidFill>
          </a:endParaRPr>
        </a:p>
      </dsp:txBody>
      <dsp:txXfrm>
        <a:off x="1696314" y="345263"/>
        <a:ext cx="2124695" cy="2124695"/>
      </dsp:txXfrm>
    </dsp:sp>
    <dsp:sp modelId="{1985B0AB-5D83-4BF2-93C6-9DBFF5EDF799}">
      <dsp:nvSpPr>
        <dsp:cNvPr id="0" name=""/>
        <dsp:cNvSpPr/>
      </dsp:nvSpPr>
      <dsp:spPr>
        <a:xfrm>
          <a:off x="4192831" y="345263"/>
          <a:ext cx="2124695" cy="2124695"/>
        </a:xfrm>
        <a:prstGeom prst="roundRect">
          <a:avLst/>
        </a:prstGeom>
        <a:solidFill>
          <a:schemeClr val="accent6"/>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Deploy, operate and scale online applications that are created &amp; destroyed when they run</a:t>
          </a:r>
          <a:endParaRPr lang="en-US" sz="2000" kern="1200" dirty="0">
            <a:solidFill>
              <a:schemeClr val="bg1"/>
            </a:solidFill>
          </a:endParaRPr>
        </a:p>
      </dsp:txBody>
      <dsp:txXfrm>
        <a:off x="4192831" y="345263"/>
        <a:ext cx="2124695" cy="2124695"/>
      </dsp:txXfrm>
    </dsp:sp>
    <dsp:sp modelId="{DA23E591-0DA8-4463-AB2B-11614C133B3A}">
      <dsp:nvSpPr>
        <dsp:cNvPr id="0" name=""/>
        <dsp:cNvSpPr/>
      </dsp:nvSpPr>
      <dsp:spPr>
        <a:xfrm>
          <a:off x="1696314" y="2841780"/>
          <a:ext cx="2124695" cy="2124695"/>
        </a:xfrm>
        <a:prstGeom prst="roundRect">
          <a:avLst/>
        </a:prstGeom>
        <a:solidFill>
          <a:srgbClr val="A1006B"/>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No SANs, specialized networking equipment, management systems or other software </a:t>
          </a:r>
          <a:endParaRPr lang="en-US" sz="2000" kern="1200" dirty="0">
            <a:solidFill>
              <a:schemeClr val="bg1"/>
            </a:solidFill>
          </a:endParaRPr>
        </a:p>
      </dsp:txBody>
      <dsp:txXfrm>
        <a:off x="1696314" y="2841780"/>
        <a:ext cx="2124695" cy="2124695"/>
      </dsp:txXfrm>
    </dsp:sp>
    <dsp:sp modelId="{8B5D94A7-D270-45B7-8DEC-5F056B135CF4}">
      <dsp:nvSpPr>
        <dsp:cNvPr id="0" name=""/>
        <dsp:cNvSpPr/>
      </dsp:nvSpPr>
      <dsp:spPr>
        <a:xfrm>
          <a:off x="4192831" y="2841780"/>
          <a:ext cx="2124695" cy="2124695"/>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AppLogic supports Linux and Microsoft Windows as well as Sun Open Solaris and Solaris 10</a:t>
          </a:r>
          <a:endParaRPr lang="en-US" sz="2000" kern="1200" dirty="0">
            <a:solidFill>
              <a:schemeClr val="bg1"/>
            </a:solidFill>
          </a:endParaRPr>
        </a:p>
      </dsp:txBody>
      <dsp:txXfrm>
        <a:off x="4192831" y="2841780"/>
        <a:ext cx="2124695" cy="21246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psf\Home\Desktop\GF WIP\_PRODUCTION DEPT\CA\WHL00311 Brand Activation\logos\ca_technologies.jpg"/>
          <p:cNvPicPr>
            <a:picLocks noChangeAspect="1" noChangeArrowheads="1"/>
          </p:cNvPicPr>
          <p:nvPr/>
        </p:nvPicPr>
        <p:blipFill>
          <a:blip r:embed="rId2"/>
          <a:srcRect/>
          <a:stretch>
            <a:fillRect/>
          </a:stretch>
        </p:blipFill>
        <p:spPr bwMode="auto">
          <a:xfrm>
            <a:off x="6324600" y="8973820"/>
            <a:ext cx="441198" cy="365760"/>
          </a:xfrm>
          <a:prstGeom prst="rect">
            <a:avLst/>
          </a:prstGeom>
          <a:noFill/>
        </p:spPr>
      </p:pic>
      <p:sp>
        <p:nvSpPr>
          <p:cNvPr id="8" name="Slide Number Placeholder 5"/>
          <p:cNvSpPr>
            <a:spLocks noGrp="1"/>
          </p:cNvSpPr>
          <p:nvPr>
            <p:ph type="sldNum" sz="quarter" idx="3"/>
          </p:nvPr>
        </p:nvSpPr>
        <p:spPr bwMode="black">
          <a:xfrm>
            <a:off x="519499" y="9057640"/>
            <a:ext cx="381895" cy="365125"/>
          </a:xfrm>
          <a:prstGeom prst="rect">
            <a:avLst/>
          </a:prstGeom>
        </p:spPr>
        <p:txBody>
          <a:bodyPr vert="horz" lIns="91440" tIns="45720" rIns="91440" bIns="45720" rtlCol="0" anchor="t"/>
          <a:lstStyle>
            <a:lvl1pPr algn="l">
              <a:defRPr sz="1000">
                <a:solidFill>
                  <a:srgbClr val="333333"/>
                </a:solidFill>
                <a:latin typeface="FS Joey" pitchFamily="50" charset="0"/>
              </a:defRPr>
            </a:lvl1pPr>
          </a:lstStyle>
          <a:p>
            <a:fld id="{80D6A2E2-E8D5-6041-B053-6E4322317DB6}" type="slidenum">
              <a:rPr lang="en-US" smtClean="0">
                <a:latin typeface="CA Sans" pitchFamily="2" charset="0"/>
              </a:rPr>
              <a:pPr/>
              <a:t>‹#›</a:t>
            </a:fld>
            <a:endParaRPr lang="en-US" dirty="0">
              <a:latin typeface="CA Sans" pitchFamily="2" charset="0"/>
            </a:endParaRPr>
          </a:p>
        </p:txBody>
      </p:sp>
      <p:sp>
        <p:nvSpPr>
          <p:cNvPr id="9" name="Footer Placeholder 4"/>
          <p:cNvSpPr>
            <a:spLocks noGrp="1"/>
          </p:cNvSpPr>
          <p:nvPr>
            <p:ph type="ftr" sz="quarter" idx="2"/>
          </p:nvPr>
        </p:nvSpPr>
        <p:spPr bwMode="black">
          <a:xfrm>
            <a:off x="899536" y="9057640"/>
            <a:ext cx="5044064" cy="365125"/>
          </a:xfrm>
          <a:prstGeom prst="rect">
            <a:avLst/>
          </a:prstGeom>
        </p:spPr>
        <p:txBody>
          <a:bodyPr vert="horz" lIns="91440" tIns="45720" rIns="91440" bIns="45720" rtlCol="0" anchor="t"/>
          <a:lstStyle>
            <a:lvl1pPr algn="l">
              <a:defRPr sz="1000">
                <a:solidFill>
                  <a:srgbClr val="333333"/>
                </a:solidFill>
                <a:latin typeface="FS Joey" pitchFamily="50" charset="0"/>
              </a:defRPr>
            </a:lvl1pPr>
          </a:lstStyle>
          <a:p>
            <a:r>
              <a:rPr lang="en-US" dirty="0" smtClean="0">
                <a:latin typeface="CA Sans" pitchFamily="2" charset="0"/>
              </a:rPr>
              <a:t>May 16, 2010     [Presentation Name via Insert tab &gt; Header &amp; Footer]      Copyright © 2010 CA</a:t>
            </a:r>
            <a:endParaRPr lang="en-US" dirty="0">
              <a:latin typeface="CA Sans" pitchFamily="2"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bwMode="black">
          <a:xfrm>
            <a:off x="519546" y="4623955"/>
            <a:ext cx="6244936" cy="42565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5"/>
          </p:nvPr>
        </p:nvSpPr>
        <p:spPr bwMode="black">
          <a:xfrm>
            <a:off x="519499" y="9057640"/>
            <a:ext cx="381895" cy="365125"/>
          </a:xfrm>
          <a:prstGeom prst="rect">
            <a:avLst/>
          </a:prstGeom>
        </p:spPr>
        <p:txBody>
          <a:bodyPr vert="horz" lIns="91440" tIns="45720" rIns="91440" bIns="45720" rtlCol="0" anchor="t"/>
          <a:lstStyle>
            <a:lvl1pPr algn="l">
              <a:defRPr sz="1000">
                <a:solidFill>
                  <a:srgbClr val="333333"/>
                </a:solidFill>
                <a:latin typeface="CA Sans" pitchFamily="2" charset="0"/>
              </a:defRPr>
            </a:lvl1pPr>
          </a:lstStyle>
          <a:p>
            <a:fld id="{80D6A2E2-E8D5-6041-B053-6E4322317DB6}" type="slidenum">
              <a:rPr lang="en-US" smtClean="0"/>
              <a:pPr/>
              <a:t>‹#›</a:t>
            </a:fld>
            <a:endParaRPr lang="en-US" dirty="0"/>
          </a:p>
        </p:txBody>
      </p:sp>
      <p:sp>
        <p:nvSpPr>
          <p:cNvPr id="11" name="Footer Placeholder 4"/>
          <p:cNvSpPr>
            <a:spLocks noGrp="1"/>
          </p:cNvSpPr>
          <p:nvPr>
            <p:ph type="ftr" sz="quarter" idx="4"/>
          </p:nvPr>
        </p:nvSpPr>
        <p:spPr bwMode="black">
          <a:xfrm>
            <a:off x="899536" y="9057640"/>
            <a:ext cx="5044064" cy="365125"/>
          </a:xfrm>
          <a:prstGeom prst="rect">
            <a:avLst/>
          </a:prstGeom>
        </p:spPr>
        <p:txBody>
          <a:bodyPr vert="horz" lIns="91440" tIns="45720" rIns="91440" bIns="45720" rtlCol="0" anchor="t"/>
          <a:lstStyle>
            <a:lvl1pPr algn="l">
              <a:defRPr sz="1000">
                <a:solidFill>
                  <a:srgbClr val="333333"/>
                </a:solidFill>
                <a:latin typeface="CA Sans" pitchFamily="2" charset="0"/>
              </a:defRPr>
            </a:lvl1pPr>
          </a:lstStyle>
          <a:p>
            <a:r>
              <a:rPr lang="en-US" smtClean="0"/>
              <a:t>May 16, 2010     [Presentation Name via Insert tab &gt; Header &amp; Footer]      Copyright © 2010 CA</a:t>
            </a:r>
            <a:endParaRPr lang="en-US" dirty="0"/>
          </a:p>
        </p:txBody>
      </p:sp>
      <p:pic>
        <p:nvPicPr>
          <p:cNvPr id="12" name="Picture 11" descr="\\.psf\Home\Desktop\GF WIP\_PRODUCTION DEPT\CA\WHL00311 Brand Activation\logos\ca_technologies.jpg"/>
          <p:cNvPicPr>
            <a:picLocks noChangeAspect="1" noChangeArrowheads="1"/>
          </p:cNvPicPr>
          <p:nvPr/>
        </p:nvPicPr>
        <p:blipFill>
          <a:blip r:embed="rId2"/>
          <a:srcRect/>
          <a:stretch>
            <a:fillRect/>
          </a:stretch>
        </p:blipFill>
        <p:spPr bwMode="auto">
          <a:xfrm>
            <a:off x="6324600" y="8973820"/>
            <a:ext cx="441198" cy="365760"/>
          </a:xfrm>
          <a:prstGeom prst="rect">
            <a:avLst/>
          </a:prstGeom>
          <a:noFill/>
        </p:spPr>
      </p:pic>
      <p:sp>
        <p:nvSpPr>
          <p:cNvPr id="14" name="Slide Image Placeholder 1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lt2" tx2="dk2" accent1="accent1" accent2="accent2" accent3="accent3" accent4="accent4" accent5="accent5" accent6="accent6" hlink="hlink" folHlink="folHlink"/>
  <p:hf/>
  <p:notesStyle>
    <a:lvl1pPr marL="228600" indent="-228600" algn="l" defTabSz="914400" rtl="0" eaLnBrk="1" latinLnBrk="0" hangingPunct="1">
      <a:buFont typeface="CA Sans" pitchFamily="2" charset="0"/>
      <a:buChar char="—"/>
      <a:defRPr sz="1200" kern="1200">
        <a:solidFill>
          <a:schemeClr val="tx1"/>
        </a:solidFill>
        <a:latin typeface="CA Sans" pitchFamily="2" charset="0"/>
        <a:ea typeface="+mn-ea"/>
        <a:cs typeface="+mn-cs"/>
      </a:defRPr>
    </a:lvl1pPr>
    <a:lvl2pPr marL="457200" indent="-228600" algn="l" defTabSz="914400" rtl="0" eaLnBrk="1" latinLnBrk="0" hangingPunct="1">
      <a:buFont typeface="CA Sans" pitchFamily="2" charset="0"/>
      <a:buChar char="−"/>
      <a:defRPr sz="1200" kern="1200">
        <a:solidFill>
          <a:schemeClr val="tx1"/>
        </a:solidFill>
        <a:latin typeface="CA Sans" pitchFamily="2" charset="0"/>
        <a:ea typeface="+mn-ea"/>
        <a:cs typeface="+mn-cs"/>
      </a:defRPr>
    </a:lvl2pPr>
    <a:lvl3pPr marL="685800" indent="-228600" algn="l" defTabSz="914400" rtl="0" eaLnBrk="1" latinLnBrk="0" hangingPunct="1">
      <a:buFont typeface="CA Sans" pitchFamily="2" charset="0"/>
      <a:buChar char="•"/>
      <a:defRPr sz="1200" kern="1200">
        <a:solidFill>
          <a:schemeClr val="tx1"/>
        </a:solidFill>
        <a:latin typeface="CA Sans" pitchFamily="2" charset="0"/>
        <a:ea typeface="+mn-ea"/>
        <a:cs typeface="+mn-cs"/>
      </a:defRPr>
    </a:lvl3pPr>
    <a:lvl4pPr marL="914400" indent="-228600" algn="l" defTabSz="914400" rtl="0" eaLnBrk="1" latinLnBrk="0" hangingPunct="1">
      <a:buFont typeface="CA Sans" pitchFamily="2" charset="0"/>
      <a:buChar char="–"/>
      <a:defRPr sz="1200" kern="1200">
        <a:solidFill>
          <a:schemeClr val="tx1"/>
        </a:solidFill>
        <a:latin typeface="CA Sans" pitchFamily="2" charset="0"/>
        <a:ea typeface="+mn-ea"/>
        <a:cs typeface="+mn-cs"/>
      </a:defRPr>
    </a:lvl4pPr>
    <a:lvl5pPr marL="1143000" indent="-228600" algn="l" defTabSz="914400" rtl="0" eaLnBrk="1" latinLnBrk="0" hangingPunct="1">
      <a:buFont typeface="CA Sans" pitchFamily="2" charset="0"/>
      <a:buChar char="•"/>
      <a:defRPr sz="1200" kern="1200">
        <a:solidFill>
          <a:schemeClr val="tx1"/>
        </a:solidFill>
        <a:latin typeface="C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t>It’s vital to</a:t>
            </a:r>
            <a:r>
              <a:rPr lang="en-US" sz="1200" b="1" baseline="0" dirty="0" smtClean="0"/>
              <a:t> u</a:t>
            </a:r>
            <a:r>
              <a:rPr lang="en-US" sz="1200" b="1" dirty="0" smtClean="0"/>
              <a:t>nderstanding Web Services and </a:t>
            </a:r>
            <a:r>
              <a:rPr lang="en-US" sz="1200" b="1" dirty="0" err="1" smtClean="0"/>
              <a:t>eCommerce</a:t>
            </a:r>
            <a:r>
              <a:rPr lang="en-US" sz="1200" b="1" dirty="0" smtClean="0"/>
              <a:t> Provider Pain Points,</a:t>
            </a:r>
            <a:r>
              <a:rPr lang="en-US" sz="1200" b="1" baseline="0" dirty="0" smtClean="0"/>
              <a:t> *AND* </a:t>
            </a:r>
            <a:r>
              <a:rPr lang="en-US" sz="1200" b="1" baseline="0" dirty="0" smtClean="0">
                <a:solidFill>
                  <a:srgbClr val="FF0000"/>
                </a:solidFill>
              </a:rPr>
              <a:t>Application Delivery Pain Points (they’re closely related!)</a:t>
            </a:r>
          </a:p>
          <a:p>
            <a:r>
              <a:rPr lang="en-US" sz="1200" b="1" i="1" dirty="0" smtClean="0"/>
              <a:t>Web Services and </a:t>
            </a:r>
            <a:r>
              <a:rPr lang="en-US" sz="1200" b="1" i="1" dirty="0" err="1" smtClean="0"/>
              <a:t>eCommerce</a:t>
            </a:r>
            <a:r>
              <a:rPr lang="en-US" sz="1200" b="1" i="1" dirty="0" smtClean="0"/>
              <a:t> Providers</a:t>
            </a:r>
            <a:endParaRPr lang="en-US" sz="1200" b="1" i="1" baseline="0" dirty="0" smtClean="0">
              <a:solidFill>
                <a:srgbClr val="FF0000"/>
              </a:solidFill>
            </a:endParaRPr>
          </a:p>
          <a:p>
            <a:pPr>
              <a:buFont typeface="Arial" pitchFamily="34" charset="0"/>
              <a:buChar char="•"/>
            </a:pPr>
            <a:r>
              <a:rPr lang="en-US" sz="1200" b="1" dirty="0" smtClean="0"/>
              <a:t>Do you have content applications (marketing, customer facing, changing often) that require more agility in order to address the needs of your business?</a:t>
            </a:r>
            <a:r>
              <a:rPr lang="en-US" sz="1200" dirty="0" smtClean="0"/>
              <a:t>  What if those applications could be brought to market in days vs. months?  </a:t>
            </a:r>
          </a:p>
          <a:p>
            <a:pPr>
              <a:buFont typeface="Arial" pitchFamily="34" charset="0"/>
              <a:buChar char="•"/>
            </a:pPr>
            <a:r>
              <a:rPr lang="en-US" sz="1200" b="1" dirty="0" smtClean="0"/>
              <a:t>Do you have hundreds of web applications running on every technology platform under the sun?</a:t>
            </a:r>
            <a:r>
              <a:rPr lang="en-US" sz="1200" dirty="0" smtClean="0"/>
              <a:t>  What if you could offer the technology flexibility that those app teams require, but with the control you need to have in place?  </a:t>
            </a:r>
          </a:p>
          <a:p>
            <a:pPr>
              <a:buNone/>
            </a:pPr>
            <a:endParaRPr lang="en-US" sz="1200" baseline="0" dirty="0" smtClean="0">
              <a:solidFill>
                <a:srgbClr val="FF0000"/>
              </a:solidFill>
            </a:endParaRPr>
          </a:p>
          <a:p>
            <a:r>
              <a:rPr lang="en-US" sz="1200" b="1" i="1" dirty="0" smtClean="0"/>
              <a:t>   CIO, CTO, Operations, App Owners </a:t>
            </a:r>
            <a:endParaRPr lang="en-US" sz="1200" dirty="0" smtClean="0"/>
          </a:p>
          <a:p>
            <a:pPr lvl="1"/>
            <a:r>
              <a:rPr lang="en-US" sz="1200" dirty="0" smtClean="0"/>
              <a:t>Ask how application developers interact with Infrastructure teams currently</a:t>
            </a:r>
          </a:p>
          <a:p>
            <a:pPr lvl="1"/>
            <a:r>
              <a:rPr lang="en-US" sz="1200" dirty="0" smtClean="0"/>
              <a:t>Ask about the current go to market process for applications </a:t>
            </a:r>
          </a:p>
          <a:p>
            <a:pPr>
              <a:buFont typeface="Arial" pitchFamily="34" charset="0"/>
              <a:buChar char="•"/>
            </a:pPr>
            <a:r>
              <a:rPr lang="en-US" sz="1200" b="1" dirty="0" smtClean="0"/>
              <a:t>How do developers get access to resources for app dev?  Is it an automated process?</a:t>
            </a:r>
            <a:endParaRPr lang="en-US" sz="1200" dirty="0" smtClean="0"/>
          </a:p>
          <a:p>
            <a:pPr>
              <a:buFont typeface="Arial" pitchFamily="34" charset="0"/>
              <a:buChar char="•"/>
            </a:pPr>
            <a:r>
              <a:rPr lang="en-US" sz="1200" b="1" dirty="0" smtClean="0"/>
              <a:t>How long does it take?   How do they restart and application test cycle?  Do they have to re-engage with the infrastructure team? </a:t>
            </a:r>
            <a:endParaRPr lang="en-US" sz="1200" dirty="0" smtClean="0"/>
          </a:p>
          <a:p>
            <a:pPr>
              <a:buFont typeface="Arial" pitchFamily="34" charset="0"/>
              <a:buChar char="•"/>
            </a:pPr>
            <a:r>
              <a:rPr lang="en-US" sz="1200" b="1" dirty="0" smtClean="0"/>
              <a:t>What infrastructure is being used for app dev, test?  Is it production </a:t>
            </a:r>
            <a:r>
              <a:rPr lang="en-US" sz="1200" b="1" dirty="0" err="1" smtClean="0"/>
              <a:t>cla</a:t>
            </a:r>
            <a:r>
              <a:rPr lang="en-US" sz="1200" b="1" dirty="0" smtClean="0"/>
              <a:t>$$?  i.e. “Are you using your SAN, Production DB?” </a:t>
            </a:r>
            <a:endParaRPr lang="en-US" sz="1200" dirty="0" smtClean="0"/>
          </a:p>
          <a:p>
            <a:pPr>
              <a:buNone/>
            </a:pPr>
            <a:endParaRPr lang="en-US" b="1" dirty="0" smtClean="0">
              <a:solidFill>
                <a:srgbClr val="0070C0"/>
              </a:solidFill>
            </a:endParaRPr>
          </a:p>
          <a:p>
            <a:r>
              <a:rPr lang="en-US" b="1" dirty="0" smtClean="0">
                <a:solidFill>
                  <a:srgbClr val="0070C0"/>
                </a:solidFill>
              </a:rPr>
              <a:t>Then ask these “what ifs” </a:t>
            </a:r>
            <a:r>
              <a:rPr lang="en-US" b="1" dirty="0" smtClean="0">
                <a:solidFill>
                  <a:srgbClr val="0070C0"/>
                </a:solidFill>
                <a:sym typeface="Wingdings" pitchFamily="2" charset="2"/>
              </a:rPr>
              <a:t></a:t>
            </a:r>
            <a:endParaRPr lang="en-US" b="1" dirty="0" smtClean="0">
              <a:solidFill>
                <a:srgbClr val="0070C0"/>
              </a:solidFill>
            </a:endParaRPr>
          </a:p>
          <a:p>
            <a:r>
              <a:rPr lang="en-US" b="1" dirty="0" smtClean="0">
                <a:solidFill>
                  <a:srgbClr val="0070C0"/>
                </a:solidFill>
              </a:rPr>
              <a:t>What if </a:t>
            </a:r>
            <a:r>
              <a:rPr lang="en-US" dirty="0" smtClean="0">
                <a:solidFill>
                  <a:srgbClr val="0070C0"/>
                </a:solidFill>
              </a:rPr>
              <a:t>your App teams could be completely self sufficient in building, deploying, and destroying the infrastructure they need to build applications to support the business?</a:t>
            </a:r>
          </a:p>
          <a:p>
            <a:r>
              <a:rPr lang="en-US" b="1" dirty="0" smtClean="0">
                <a:solidFill>
                  <a:srgbClr val="00694B"/>
                </a:solidFill>
              </a:rPr>
              <a:t>What if </a:t>
            </a:r>
            <a:r>
              <a:rPr lang="en-US" dirty="0" smtClean="0">
                <a:solidFill>
                  <a:srgbClr val="00694B"/>
                </a:solidFill>
              </a:rPr>
              <a:t>it all ran on commodity servers, at a fraction of the cost of your production-class hardware?</a:t>
            </a:r>
          </a:p>
          <a:p>
            <a:r>
              <a:rPr lang="en-US" b="1" dirty="0" smtClean="0">
                <a:solidFill>
                  <a:srgbClr val="0070C0"/>
                </a:solidFill>
              </a:rPr>
              <a:t>What if </a:t>
            </a:r>
            <a:r>
              <a:rPr lang="en-US" dirty="0" smtClean="0">
                <a:solidFill>
                  <a:srgbClr val="0070C0"/>
                </a:solidFill>
              </a:rPr>
              <a:t>they could quickly and easily copy application revs, make changes, and move those applications to new phases of development on new infrastructure?</a:t>
            </a:r>
          </a:p>
          <a:p>
            <a:r>
              <a:rPr lang="en-US" b="1" dirty="0" smtClean="0">
                <a:solidFill>
                  <a:srgbClr val="00694B"/>
                </a:solidFill>
              </a:rPr>
              <a:t>What if </a:t>
            </a:r>
            <a:r>
              <a:rPr lang="en-US" dirty="0" smtClean="0">
                <a:solidFill>
                  <a:srgbClr val="00694B"/>
                </a:solidFill>
              </a:rPr>
              <a:t>your infrastructure team only had to worry about managing your production application infrastructure?</a:t>
            </a:r>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With 3tera AppLogic, all of the “What ifs” on the previous slide are answered, </a:t>
            </a:r>
            <a:r>
              <a:rPr lang="en-US" b="1" i="1" dirty="0" smtClean="0"/>
              <a:t>“YOU CAN!”</a:t>
            </a:r>
          </a:p>
          <a:p>
            <a:endParaRPr lang="en-US" b="1" dirty="0" smtClean="0"/>
          </a:p>
          <a:p>
            <a:r>
              <a:rPr lang="en-US" b="1" dirty="0" smtClean="0"/>
              <a:t>Servers and AppLogic are the ONLY entities to deploy and manage. </a:t>
            </a:r>
            <a:r>
              <a:rPr lang="en-US" dirty="0" smtClean="0"/>
              <a:t>No SANs, specialized networking equipment, management systems or other software is required, resulting in lower capital costs at startup, provisioning and in operations. </a:t>
            </a:r>
            <a:br>
              <a:rPr lang="en-US" dirty="0" smtClean="0"/>
            </a:br>
            <a:endParaRPr lang="en-US" dirty="0" smtClean="0"/>
          </a:p>
          <a:p>
            <a:r>
              <a:rPr lang="en-US" b="1" dirty="0" smtClean="0"/>
              <a:t>AppLogic addresses the need to deploy, operate and scale online applications efficiently. </a:t>
            </a:r>
            <a:r>
              <a:rPr lang="en-US" dirty="0" smtClean="0"/>
              <a:t>To make that possible, the system virtualizes not the server, but the infrastructure the application needs in order to run. That infrastructure is made a part of the application, and is created and destroyed whenever the application runs. As a result, rather than operate on server images, AppLogic empowers operators to manipulate entire applications AND the infrastructure they depend on as a single entity.</a:t>
            </a:r>
            <a:br>
              <a:rPr lang="en-US" dirty="0" smtClean="0"/>
            </a:br>
            <a:endParaRPr lang="en-US" dirty="0" smtClean="0"/>
          </a:p>
          <a:p>
            <a:r>
              <a:rPr lang="en-US" b="1" dirty="0" smtClean="0"/>
              <a:t>AppLogic supports the most popular data center operating systems </a:t>
            </a:r>
            <a:r>
              <a:rPr lang="en-US" dirty="0" smtClean="0"/>
              <a:t>– Linux and Microsoft Windows as well as Sun’s Open Solaris and Solaris 10.  </a:t>
            </a:r>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Shifting from managing individual servers and software images to operating a cloud service or a shared scalable grid allows hosting providers to efficiently scale existing lines of business </a:t>
            </a:r>
            <a:r>
              <a:rPr lang="en-US" dirty="0" smtClean="0"/>
              <a:t>and branch into new high margin services like offering cloud computing. All while providing customers low prices and scalability, which reduces churn, cost and time.</a:t>
            </a:r>
            <a:br>
              <a:rPr lang="en-US" dirty="0" smtClean="0"/>
            </a:br>
            <a:endParaRPr lang="en-US" dirty="0" smtClean="0"/>
          </a:p>
          <a:p>
            <a:r>
              <a:rPr lang="en-US" b="1" dirty="0" smtClean="0"/>
              <a:t>AppLogic is available to service providers in two ways: </a:t>
            </a:r>
          </a:p>
          <a:p>
            <a:pPr lvl="1">
              <a:buFontTx/>
              <a:buNone/>
            </a:pPr>
            <a:r>
              <a:rPr lang="en-US" dirty="0" smtClean="0"/>
              <a:t>1) </a:t>
            </a:r>
            <a:r>
              <a:rPr lang="en-US" b="1" dirty="0" smtClean="0"/>
              <a:t>As a technology platform </a:t>
            </a:r>
            <a:r>
              <a:rPr lang="en-US" b="0" dirty="0" smtClean="0"/>
              <a:t>that can be installed and run on your own servers and used to create a variety of cloud offerings, </a:t>
            </a:r>
          </a:p>
          <a:p>
            <a:pPr lvl="1">
              <a:buFontTx/>
              <a:buNone/>
            </a:pPr>
            <a:r>
              <a:rPr lang="en-US" dirty="0" smtClean="0"/>
              <a:t>2) </a:t>
            </a:r>
            <a:r>
              <a:rPr lang="en-US" b="1" dirty="0" smtClean="0"/>
              <a:t>As a white label offering in which you resell cloud solutions with your branding such as:</a:t>
            </a:r>
          </a:p>
          <a:p>
            <a:pPr lvl="2">
              <a:buFontTx/>
              <a:buNone/>
            </a:pPr>
            <a:r>
              <a:rPr lang="en-US" dirty="0" smtClean="0"/>
              <a:t>• Virtual Private Servers </a:t>
            </a:r>
          </a:p>
          <a:p>
            <a:pPr lvl="2">
              <a:buFontTx/>
              <a:buNone/>
            </a:pPr>
            <a:r>
              <a:rPr lang="en-US" dirty="0" smtClean="0"/>
              <a:t>• Virtual Private Data Centers </a:t>
            </a:r>
          </a:p>
          <a:p>
            <a:pPr lvl="2">
              <a:buFontTx/>
              <a:buNone/>
            </a:pPr>
            <a:r>
              <a:rPr lang="en-US" dirty="0" smtClean="0"/>
              <a:t>• Cloud Storage </a:t>
            </a:r>
          </a:p>
          <a:p>
            <a:pPr lvl="2">
              <a:buFontTx/>
              <a:buNone/>
            </a:pPr>
            <a:r>
              <a:rPr lang="en-US" dirty="0" smtClean="0"/>
              <a:t>• Application Stacks </a:t>
            </a:r>
          </a:p>
          <a:p>
            <a:pPr lvl="2">
              <a:buFontTx/>
              <a:buNone/>
            </a:pPr>
            <a:r>
              <a:rPr lang="en-US" dirty="0" smtClean="0"/>
              <a:t>• Managed Services </a:t>
            </a:r>
          </a:p>
          <a:p>
            <a:pPr lvl="2">
              <a:buFontTx/>
              <a:buNone/>
            </a:pPr>
            <a:r>
              <a:rPr lang="en-US" dirty="0" smtClean="0"/>
              <a:t>• Business Continuity </a:t>
            </a:r>
            <a:br>
              <a:rPr lang="en-US" dirty="0" smtClean="0"/>
            </a:br>
            <a:r>
              <a:rPr lang="en-US" b="1" dirty="0" smtClean="0"/>
              <a:t>…all powered by AppLogic and operated by 3Tera. </a:t>
            </a:r>
          </a:p>
          <a:p>
            <a:endParaRPr lang="en-US" dirty="0" smtClean="0"/>
          </a:p>
          <a:p>
            <a:r>
              <a:rPr lang="en-US" dirty="0" smtClean="0"/>
              <a:t>Partnering with the leader ensures your business will stay on the cutting edge of this fast moving space. 3Tera helps you constantly reinforce your brand with users. The OEM kit lets you customize the AppLogic user interface with your logos and links prominently throughout the AppLogic user interface. </a:t>
            </a:r>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Fastest time to market</a:t>
            </a:r>
            <a:br>
              <a:rPr lang="en-US" b="1" dirty="0" smtClean="0"/>
            </a:br>
            <a:endParaRPr lang="en-US" b="1" dirty="0" smtClean="0"/>
          </a:p>
          <a:p>
            <a:pPr lvl="0"/>
            <a:r>
              <a:rPr lang="en-US" b="1" dirty="0" smtClean="0"/>
              <a:t>Significant reduction in infrastructure overhead</a:t>
            </a:r>
            <a:br>
              <a:rPr lang="en-US" b="1" dirty="0" smtClean="0"/>
            </a:br>
            <a:endParaRPr lang="en-US" b="1" dirty="0" smtClean="0"/>
          </a:p>
          <a:p>
            <a:pPr lvl="0"/>
            <a:r>
              <a:rPr lang="en-US" b="1" dirty="0" smtClean="0"/>
              <a:t>High Availability </a:t>
            </a:r>
            <a:r>
              <a:rPr lang="en-US" dirty="0" smtClean="0"/>
              <a:t>– application developers no longer are dependent on infrastructure</a:t>
            </a:r>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CA Sans" pitchFamily="2" charset="0"/>
              <a:buChar char="—"/>
              <a:tabLst/>
              <a:defRPr/>
            </a:pPr>
            <a:r>
              <a:rPr lang="en-US" dirty="0" smtClean="0"/>
              <a:t>The 3Tera </a:t>
            </a:r>
            <a:r>
              <a:rPr lang="en-US" dirty="0" err="1" smtClean="0"/>
              <a:t>AppStore</a:t>
            </a:r>
            <a:r>
              <a:rPr lang="en-US" dirty="0" smtClean="0"/>
              <a:t> adds value to your service by providing subscribers easy access to pre‐configured, ready‐to‐use appliances provided by trusted software vendors to add to their 3Tera AppLogic catalogs. </a:t>
            </a:r>
          </a:p>
          <a:p>
            <a:pPr marL="228600" marR="0" indent="-228600" algn="l" defTabSz="914400" rtl="0" eaLnBrk="1" fontAlgn="auto" latinLnBrk="0" hangingPunct="1">
              <a:lnSpc>
                <a:spcPct val="100000"/>
              </a:lnSpc>
              <a:spcBef>
                <a:spcPts val="0"/>
              </a:spcBef>
              <a:spcAft>
                <a:spcPts val="0"/>
              </a:spcAft>
              <a:buClrTx/>
              <a:buSzTx/>
              <a:buFont typeface="CA Sans" pitchFamily="2" charset="0"/>
              <a:buChar cha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CA Sans" pitchFamily="2" charset="0"/>
              <a:buChar char="—"/>
              <a:tabLst/>
              <a:defRPr/>
            </a:pPr>
            <a:r>
              <a:rPr lang="en-US" dirty="0" smtClean="0"/>
              <a:t>The 3Tera </a:t>
            </a:r>
            <a:r>
              <a:rPr lang="en-US" dirty="0" err="1" smtClean="0"/>
              <a:t>AppStore</a:t>
            </a:r>
            <a:r>
              <a:rPr lang="en-US" dirty="0" smtClean="0"/>
              <a:t> is a globally available marketplace offering enterprise‐class, supported software stacks, packaged for use in public, private and hybrid AppLogic cloud deployments. </a:t>
            </a:r>
          </a:p>
          <a:p>
            <a:pPr marL="228600" marR="0" indent="-228600" algn="l" defTabSz="914400" rtl="0" eaLnBrk="1" fontAlgn="auto" latinLnBrk="0" hangingPunct="1">
              <a:lnSpc>
                <a:spcPct val="100000"/>
              </a:lnSpc>
              <a:spcBef>
                <a:spcPts val="0"/>
              </a:spcBef>
              <a:spcAft>
                <a:spcPts val="0"/>
              </a:spcAft>
              <a:buClrTx/>
              <a:buSzTx/>
              <a:buFont typeface="CA Sans" pitchFamily="2"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1" dirty="0" smtClean="0"/>
              <a:t>AppLogic Users/Customers:</a:t>
            </a:r>
          </a:p>
          <a:p>
            <a:endParaRPr lang="en-US" dirty="0" smtClean="0"/>
          </a:p>
          <a:p>
            <a:r>
              <a:rPr lang="en-US" dirty="0" smtClean="0"/>
              <a:t>Layered Technologies</a:t>
            </a:r>
          </a:p>
          <a:p>
            <a:r>
              <a:rPr lang="en-US" dirty="0" err="1" smtClean="0"/>
              <a:t>AgathonGroup</a:t>
            </a:r>
            <a:endParaRPr lang="en-US" dirty="0" smtClean="0"/>
          </a:p>
          <a:p>
            <a:r>
              <a:rPr lang="en-US" dirty="0" err="1" smtClean="0"/>
              <a:t>Kualo</a:t>
            </a:r>
            <a:endParaRPr lang="en-US" dirty="0" smtClean="0"/>
          </a:p>
          <a:p>
            <a:r>
              <a:rPr lang="en-US" dirty="0" err="1" smtClean="0"/>
              <a:t>CariNet</a:t>
            </a:r>
            <a:endParaRPr lang="en-US" dirty="0" smtClean="0"/>
          </a:p>
          <a:p>
            <a:r>
              <a:rPr lang="en-US" dirty="0" smtClean="0"/>
              <a:t>DNS Europe</a:t>
            </a:r>
          </a:p>
          <a:p>
            <a:r>
              <a:rPr lang="en-US" dirty="0" err="1" smtClean="0"/>
              <a:t>ScaleUp</a:t>
            </a:r>
            <a:r>
              <a:rPr lang="en-US" dirty="0" smtClean="0"/>
              <a:t> Technologies</a:t>
            </a:r>
          </a:p>
          <a:p>
            <a:r>
              <a:rPr lang="en-US" dirty="0" err="1" smtClean="0"/>
              <a:t>Xseed</a:t>
            </a:r>
            <a:endParaRPr lang="en-US" dirty="0" smtClean="0"/>
          </a:p>
          <a:p>
            <a:r>
              <a:rPr lang="en-US" dirty="0" err="1" smtClean="0"/>
              <a:t>Cleargrid</a:t>
            </a:r>
            <a:r>
              <a:rPr lang="en-US" dirty="0" smtClean="0"/>
              <a:t> </a:t>
            </a:r>
          </a:p>
          <a:p>
            <a:endParaRPr lang="en-US" dirty="0" smtClean="0"/>
          </a:p>
          <a:p>
            <a:pPr>
              <a:buFontTx/>
              <a:buNone/>
            </a:pPr>
            <a:r>
              <a:rPr lang="en-US" dirty="0" smtClean="0"/>
              <a:t>They offer . . .</a:t>
            </a:r>
          </a:p>
          <a:p>
            <a:pPr>
              <a:buFontTx/>
              <a:buNone/>
            </a:pPr>
            <a:r>
              <a:rPr lang="en-US" dirty="0" smtClean="0"/>
              <a:t>• Virtual Private Servers </a:t>
            </a:r>
          </a:p>
          <a:p>
            <a:pPr>
              <a:buFontTx/>
              <a:buNone/>
            </a:pPr>
            <a:r>
              <a:rPr lang="en-US" dirty="0" smtClean="0"/>
              <a:t>• Virtual Private Data Centers </a:t>
            </a:r>
          </a:p>
          <a:p>
            <a:pPr>
              <a:buFontTx/>
              <a:buNone/>
            </a:pPr>
            <a:r>
              <a:rPr lang="en-US" dirty="0" smtClean="0"/>
              <a:t>• Cloud Storage </a:t>
            </a:r>
          </a:p>
          <a:p>
            <a:pPr>
              <a:buFontTx/>
              <a:buNone/>
            </a:pPr>
            <a:r>
              <a:rPr lang="en-US" dirty="0" smtClean="0"/>
              <a:t>• Application Stacks </a:t>
            </a:r>
          </a:p>
          <a:p>
            <a:pPr>
              <a:buFontTx/>
              <a:buNone/>
            </a:pPr>
            <a:r>
              <a:rPr lang="en-US" dirty="0" smtClean="0"/>
              <a:t>• Managed Services </a:t>
            </a:r>
          </a:p>
          <a:p>
            <a:pPr>
              <a:buFontTx/>
              <a:buNone/>
            </a:pPr>
            <a:r>
              <a:rPr lang="en-US" dirty="0" smtClean="0"/>
              <a:t>• Business Continuity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38250" y="228600"/>
            <a:ext cx="4833938" cy="3625850"/>
          </a:xfrm>
          <a:noFill/>
          <a:ln>
            <a:solidFill>
              <a:srgbClr val="000000"/>
            </a:solidFill>
            <a:miter lim="800000"/>
            <a:headEnd/>
            <a:tailEnd/>
          </a:ln>
        </p:spPr>
      </p:sp>
      <p:sp>
        <p:nvSpPr>
          <p:cNvPr id="75779" name="Notes Placeholder 2"/>
          <p:cNvSpPr>
            <a:spLocks noGrp="1"/>
          </p:cNvSpPr>
          <p:nvPr>
            <p:ph type="body" idx="1"/>
          </p:nvPr>
        </p:nvSpPr>
        <p:spPr bwMode="auto">
          <a:xfrm>
            <a:off x="243624" y="4039215"/>
            <a:ext cx="6824705" cy="5016756"/>
          </a:xfrm>
          <a:noFill/>
        </p:spPr>
        <p:txBody>
          <a:bodyPr wrap="square" lIns="96298" tIns="48148" rIns="96298" bIns="48148" numCol="1" anchor="t" anchorCtr="0" compatLnSpc="1">
            <a:prstTxWarp prst="textNoShape">
              <a:avLst/>
            </a:prstTxWarp>
          </a:bodyPr>
          <a:lstStyle/>
          <a:p>
            <a:pPr eaLnBrk="1" hangingPunct="1"/>
            <a:r>
              <a:rPr lang="en-US" dirty="0" smtClean="0"/>
              <a:t>We’re all seeing a tremendous amount of excitement about cloud, and with that comes hype, and from hype comes a fair amount of confusion.  This is part of a pattern – </a:t>
            </a:r>
            <a:r>
              <a:rPr lang="en-US" b="1" dirty="0" smtClean="0"/>
              <a:t>about every 15 years there is a major inflection point in technology</a:t>
            </a:r>
            <a:r>
              <a:rPr lang="en-US" dirty="0" smtClean="0"/>
              <a:t> that in the short term can seem very disruptive, but ultimately out of the chaos emerges significant new efficiencies and benefits.  </a:t>
            </a:r>
          </a:p>
          <a:p>
            <a:pPr eaLnBrk="1" hangingPunct="1"/>
            <a:endParaRPr lang="en-US" dirty="0" smtClean="0"/>
          </a:p>
          <a:p>
            <a:pPr eaLnBrk="1" hangingPunct="1"/>
            <a:r>
              <a:rPr lang="en-US" dirty="0" smtClean="0"/>
              <a:t>&lt;build&gt; The other part of this pattern is that the old technologies don’t go away, nor do they become less relevant.  </a:t>
            </a:r>
            <a:r>
              <a:rPr lang="en-US" b="1" dirty="0" smtClean="0"/>
              <a:t>Each major technology change builds upon the ones that came before.  </a:t>
            </a:r>
            <a:r>
              <a:rPr lang="en-US" dirty="0" smtClean="0"/>
              <a:t>In this way, cloud is like the other major technology changes – it builds upon those that came before.  It’s obvious that cloud would be impossible without virtualization and the internet, but it’s also true that cloud, internet and virtualization all depend on distributed and mainframe environments.  Taking advantage of cloud computing will require tools and approaches that bring all these environments together, whether it’s for managing the use of external cloud services within your service mix, or for providing your own cloud services.</a:t>
            </a:r>
          </a:p>
          <a:p>
            <a:pPr eaLnBrk="1" hangingPunct="1"/>
            <a:endParaRPr lang="en-US" dirty="0" smtClean="0"/>
          </a:p>
          <a:p>
            <a:pPr eaLnBrk="1" hangingPunct="1"/>
            <a:r>
              <a:rPr lang="en-US" dirty="0" smtClean="0"/>
              <a:t>&lt;build&gt; This is one reason why CA is ideally positioned to help companies like yours with cloud computing.  </a:t>
            </a:r>
            <a:r>
              <a:rPr lang="en-US" b="1" dirty="0" smtClean="0"/>
              <a:t>For 30 years we’ve been extending our management capabilities to unify computing environments and approaches. </a:t>
            </a:r>
            <a:r>
              <a:rPr lang="en-US" dirty="0" smtClean="0"/>
              <a:t> </a:t>
            </a:r>
          </a:p>
          <a:p>
            <a:pPr eaLnBrk="1" hangingPunct="1"/>
            <a:endParaRPr lang="en-US" dirty="0" smtClean="0"/>
          </a:p>
          <a:p>
            <a:pPr eaLnBrk="1" hangingPunct="1"/>
            <a:r>
              <a:rPr lang="en-US" dirty="0" smtClean="0"/>
              <a:t>&lt;build&gt; But there’s one way in which cloud is different from all the other major technology shifts.  </a:t>
            </a:r>
            <a:r>
              <a:rPr lang="en-US" b="1" dirty="0" smtClean="0"/>
              <a:t>Cloud isn’t a technology at all, but rather a delivery model.  </a:t>
            </a:r>
            <a:r>
              <a:rPr lang="en-US" dirty="0" smtClean="0"/>
              <a:t>What’s is new is the management tools and approaches that bring it all together, taking many capabilities that are valuable in their own right and combining them in ways that create unprecedented agility, efficiency and business alignment. </a:t>
            </a:r>
          </a:p>
          <a:p>
            <a:pPr eaLnBrk="1" hangingPunct="1"/>
            <a:endParaRPr lang="en-US" dirty="0" smtClean="0"/>
          </a:p>
          <a:p>
            <a:pPr eaLnBrk="1" hangingPunct="1"/>
            <a:r>
              <a:rPr lang="en-US" b="1" dirty="0" smtClean="0"/>
              <a:t>This is why we believe that cloud isn’t so much a new technology to be managed, but rather a new way to manage technology.</a:t>
            </a:r>
          </a:p>
          <a:p>
            <a:pPr eaLnBrk="1" hangingPunct="1"/>
            <a:endParaRPr lang="en-US" b="1"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7813" y="53975"/>
            <a:ext cx="6753225" cy="5064125"/>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CA’s 30-year commitment to IT management</a:t>
            </a:r>
            <a:r>
              <a:rPr lang="en-US" dirty="0" smtClean="0"/>
              <a:t> prepared us</a:t>
            </a:r>
            <a:r>
              <a:rPr lang="en-US" baseline="0" dirty="0" smtClean="0"/>
              <a:t> </a:t>
            </a:r>
            <a:r>
              <a:rPr lang="en-US" dirty="0" smtClean="0"/>
              <a:t>to invest in the right strategy at the right time…</a:t>
            </a:r>
            <a:br>
              <a:rPr lang="en-US" dirty="0" smtClean="0"/>
            </a:br>
            <a:endParaRPr lang="en-US" dirty="0" smtClean="0"/>
          </a:p>
          <a:p>
            <a:pPr eaLnBrk="1" hangingPunct="1"/>
            <a:r>
              <a:rPr lang="en-US" b="1" baseline="0" dirty="0" smtClean="0">
                <a:solidFill>
                  <a:srgbClr val="191919"/>
                </a:solidFill>
                <a:latin typeface="CA Sans" pitchFamily="50" charset="0"/>
              </a:rPr>
              <a:t>3tera is the most recent, and one of the most important of these CA acquisitions </a:t>
            </a:r>
            <a:r>
              <a:rPr lang="en-US" baseline="0" dirty="0" smtClean="0">
                <a:solidFill>
                  <a:srgbClr val="191919"/>
                </a:solidFill>
                <a:latin typeface="CA Sans" pitchFamily="50" charset="0"/>
              </a:rPr>
              <a:t>. . . And it’s a true ‘game changer’ for both CA and its customers!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baseline="0" dirty="0" smtClean="0">
                <a:solidFill>
                  <a:srgbClr val="191919"/>
                </a:solidFill>
                <a:latin typeface="CA Sans" pitchFamily="50" charset="0"/>
              </a:rPr>
              <a:t>3tera AppLogic is a bridge across the Cloud chasm, because as we’ll see, it’s a complete Cloud Computing Platform . . . But first, what (exactly) is “Cloud Computing”?</a:t>
            </a:r>
            <a:r>
              <a:rPr lang="en-US" baseline="0" dirty="0" smtClean="0">
                <a:solidFill>
                  <a:srgbClr val="191919"/>
                </a:solidFill>
                <a:latin typeface="CA Sans" pitchFamily="50" charset="0"/>
                <a:sym typeface="Wingdings" pitchFamily="2" charset="2"/>
              </a:rPr>
              <a:t/>
            </a:r>
            <a:br>
              <a:rPr lang="en-US" baseline="0" dirty="0" smtClean="0">
                <a:solidFill>
                  <a:srgbClr val="191919"/>
                </a:solidFill>
                <a:latin typeface="CA Sans" pitchFamily="50" charset="0"/>
                <a:sym typeface="Wingdings" pitchFamily="2" charset="2"/>
              </a:rPr>
            </a:br>
            <a:endParaRPr lang="en-US" baseline="0" dirty="0" smtClean="0">
              <a:solidFill>
                <a:srgbClr val="191919"/>
              </a:solidFill>
              <a:latin typeface="CA Sans" pitchFamily="50" charset="0"/>
              <a:sym typeface="Wingdings" pitchFamily="2" charset="2"/>
            </a:endParaRPr>
          </a:p>
          <a:p>
            <a:r>
              <a:rPr lang="en-US" b="1" dirty="0" smtClean="0"/>
              <a:t>Cloud computing enables hosting providers to easily automate the deployment of customizable services</a:t>
            </a:r>
            <a:r>
              <a:rPr lang="en-US" dirty="0" smtClean="0"/>
              <a:t>. Hardware resources usage is flexible and each user can be scaled with a single command, without affecting other customers. AppLogic applications aren't limited to a single server so a single user can scale to multiple servers, making it easy manage multi-server configurations.</a:t>
            </a:r>
            <a:br>
              <a:rPr lang="en-US" dirty="0" smtClean="0"/>
            </a:br>
            <a:endParaRPr lang="en-US" dirty="0" smtClean="0"/>
          </a:p>
          <a:p>
            <a:r>
              <a:rPr lang="en-US" b="1" dirty="0" smtClean="0"/>
              <a:t>Cloud computing greatly simplifies managing resources and users</a:t>
            </a:r>
            <a:r>
              <a:rPr lang="en-US" dirty="0" smtClean="0"/>
              <a:t>. Because applications run in the cloud rather than individual specific servers, resources can be added or subtracted without affecting users. Even server failures are handled automatically by AppLogic without data loss.</a:t>
            </a:r>
            <a:r>
              <a:rPr lang="en-US" baseline="0" dirty="0" smtClean="0">
                <a:solidFill>
                  <a:srgbClr val="191919"/>
                </a:solidFill>
                <a:latin typeface="CA Sans" pitchFamily="50" charset="0"/>
              </a:rPr>
              <a:t/>
            </a:r>
            <a:br>
              <a:rPr lang="en-US" baseline="0" dirty="0" smtClean="0">
                <a:solidFill>
                  <a:srgbClr val="191919"/>
                </a:solidFill>
                <a:latin typeface="CA Sans" pitchFamily="50" charset="0"/>
              </a:rPr>
            </a:br>
            <a:endParaRPr lang="en-US" baseline="0" dirty="0" smtClean="0">
              <a:solidFill>
                <a:srgbClr val="191919"/>
              </a:solidFill>
              <a:latin typeface="CA Sans" pitchFamily="50" charset="0"/>
            </a:endParaRPr>
          </a:p>
          <a:p>
            <a:pPr>
              <a:spcBef>
                <a:spcPct val="0"/>
              </a:spcBef>
            </a:pPr>
            <a:r>
              <a:rPr lang="en-US" b="1" baseline="0" dirty="0" smtClean="0">
                <a:solidFill>
                  <a:srgbClr val="191919"/>
                </a:solidFill>
                <a:latin typeface="CA Sans" pitchFamily="50" charset="0"/>
              </a:rPr>
              <a:t>Key point: the word “application” is extremely important in understanding 3tera AppLogic</a:t>
            </a:r>
            <a:r>
              <a:rPr lang="en-US" baseline="0" dirty="0" smtClean="0">
                <a:solidFill>
                  <a:srgbClr val="191919"/>
                </a:solidFill>
                <a:latin typeface="CA Sans" pitchFamily="50" charset="0"/>
              </a:rPr>
              <a:t>; we understand AppLogic as an application, but in “3tera terms,” an organized system of firewalls, gateways, routers, switches, servers, databases, and other hardware, meant to enable a complex IT service, is called an “application.”</a:t>
            </a:r>
            <a:br>
              <a:rPr lang="en-US" baseline="0" dirty="0" smtClean="0">
                <a:solidFill>
                  <a:srgbClr val="191919"/>
                </a:solidFill>
                <a:latin typeface="CA Sans" pitchFamily="50" charset="0"/>
              </a:rPr>
            </a:br>
            <a:endParaRPr lang="en-US" dirty="0" smtClean="0">
              <a:latin typeface="CA Sans" pitchFamily="50" charset="0"/>
            </a:endParaRPr>
          </a:p>
          <a:p>
            <a:pPr>
              <a:spcBef>
                <a:spcPct val="0"/>
              </a:spcBef>
            </a:pPr>
            <a:r>
              <a:rPr lang="en-US" dirty="0" smtClean="0">
                <a:latin typeface="CA Sans" pitchFamily="50" charset="0"/>
              </a:rPr>
              <a:t>*IDC – </a:t>
            </a:r>
            <a:r>
              <a:rPr lang="en-US" dirty="0" smtClean="0">
                <a:solidFill>
                  <a:srgbClr val="191919"/>
                </a:solidFill>
                <a:latin typeface="CA Sans" pitchFamily="50" charset="0"/>
              </a:rPr>
              <a:t>“Worldwide IT Cloud Services</a:t>
            </a:r>
            <a:r>
              <a:rPr lang="en-US" baseline="0" dirty="0" smtClean="0">
                <a:solidFill>
                  <a:srgbClr val="191919"/>
                </a:solidFill>
                <a:latin typeface="CA Sans" pitchFamily="50" charset="0"/>
              </a:rPr>
              <a:t> Spending, 2008-2012,”  IDC, 2008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CA Sans" pitchFamily="2" charset="0"/>
                <a:ea typeface="+mn-ea"/>
                <a:cs typeface="+mn-cs"/>
              </a:rPr>
              <a:t>AppLogic™ is the first turn-key commercial Cloud computing platform, designed from the grounds up to provide a complete infrastructure solution. </a:t>
            </a:r>
            <a:r>
              <a:rPr lang="en-US" sz="1200" kern="1200" baseline="0" dirty="0" smtClean="0">
                <a:solidFill>
                  <a:schemeClr val="tx1"/>
                </a:solidFill>
                <a:latin typeface="CA Sans" pitchFamily="2" charset="0"/>
                <a:ea typeface="+mn-ea"/>
                <a:cs typeface="+mn-cs"/>
              </a:rPr>
              <a:t>The solution includes a grid operating system, integral IP SAN, intuitive user interface and a catalog with the most common infrastructure components and ready-made software stacks. This powerful combination will get any Web application up and running fast, whether as a service, or installed in your data center.</a:t>
            </a:r>
            <a:endParaRPr lang="en-US" dirty="0"/>
          </a:p>
        </p:txBody>
      </p:sp>
      <p:sp>
        <p:nvSpPr>
          <p:cNvPr id="4" name="Slide Number Placeholder 3"/>
          <p:cNvSpPr>
            <a:spLocks noGrp="1"/>
          </p:cNvSpPr>
          <p:nvPr>
            <p:ph type="sldNum" sz="quarter" idx="10"/>
          </p:nvPr>
        </p:nvSpPr>
        <p:spPr/>
        <p:txBody>
          <a:bodyPr/>
          <a:lstStyle/>
          <a:p>
            <a:fld id="{80D6A2E2-E8D5-6041-B053-6E4322317DB6}"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b="1" dirty="0" smtClean="0"/>
              <a:t>AppLogic is an infrastructure virtualization tool, not just a server virtualization tool. </a:t>
            </a:r>
            <a:r>
              <a:rPr lang="en-US" dirty="0" smtClean="0"/>
              <a:t>This means AppLogic allows users to virtualize switches, load balancers, gateways, and other standard hardware devices as well as servers. </a:t>
            </a:r>
            <a:br>
              <a:rPr lang="en-US" dirty="0" smtClean="0"/>
            </a:br>
            <a:endParaRPr lang="en-US" dirty="0" smtClean="0"/>
          </a:p>
          <a:p>
            <a:pPr lvl="0"/>
            <a:r>
              <a:rPr lang="en-US" b="1" dirty="0" smtClean="0"/>
              <a:t>AppLogic treats Infrastructure as a single object, called an ‘application’. </a:t>
            </a:r>
            <a:r>
              <a:rPr lang="en-US" dirty="0" smtClean="0"/>
              <a:t>This enables users to easily copy an entire end-to-end infrastructure  and even modify the copied version without affecting the original. This also allows users to migrate an application to another grid in another data center. </a:t>
            </a:r>
            <a:br>
              <a:rPr lang="en-US" dirty="0" smtClean="0"/>
            </a:br>
            <a:r>
              <a:rPr lang="en-US" dirty="0" smtClean="0"/>
              <a:t>  </a:t>
            </a:r>
          </a:p>
          <a:p>
            <a:r>
              <a:rPr lang="en-US" b="1" dirty="0" smtClean="0"/>
              <a:t>AppLogic converts a grid of commodity servers into a scalable shared resource for running online applications. </a:t>
            </a:r>
            <a:r>
              <a:rPr lang="en-US" dirty="0" smtClean="0"/>
              <a:t>In the cloud, a control panel, a virtual private server, a clustered database, or even a social networking system are all just applications. This enables providers to deliver shared hosting, virtual private servers (VPS), complex hosting environments and advanced applications from the same cloud. All without new equipment or people.</a:t>
            </a:r>
            <a:br>
              <a:rPr lang="en-US" dirty="0" smtClean="0"/>
            </a:br>
            <a:endParaRPr lang="en-US" dirty="0" smtClean="0"/>
          </a:p>
          <a:p>
            <a:r>
              <a:rPr lang="en-US" b="1" dirty="0" smtClean="0"/>
              <a:t>AppLogic supports Inheritance and Hierarchy. </a:t>
            </a:r>
            <a:r>
              <a:rPr lang="en-US" dirty="0" smtClean="0"/>
              <a:t>These two features create various possibilities within AppLogic.  One example of what Inheritance means within AppLogic can be illustrated by the fact that </a:t>
            </a:r>
            <a:r>
              <a:rPr lang="en-US" b="1" dirty="0" smtClean="0"/>
              <a:t>any updates to appliances in the main catalogue will be inherited to appliances within applications</a:t>
            </a:r>
            <a:r>
              <a:rPr lang="en-US" dirty="0" smtClean="0"/>
              <a:t>. One thing that Hierarchy enables is the ability for users to change a property value at the appliance level as well as at the application level.</a:t>
            </a:r>
            <a:br>
              <a:rPr lang="en-US" dirty="0" smtClean="0"/>
            </a:br>
            <a:endParaRPr lang="en-US" dirty="0" smtClean="0"/>
          </a:p>
        </p:txBody>
      </p:sp>
      <p:sp>
        <p:nvSpPr>
          <p:cNvPr id="4" name="Slide Number Placeholder 3"/>
          <p:cNvSpPr>
            <a:spLocks noGrp="1"/>
          </p:cNvSpPr>
          <p:nvPr>
            <p:ph type="sldNum" sz="quarter" idx="10"/>
          </p:nvPr>
        </p:nvSpPr>
        <p:spPr/>
        <p:txBody>
          <a:bodyPr/>
          <a:lstStyle/>
          <a:p>
            <a:fld id="{80D6A2E2-E8D5-6041-B053-6E4322317DB6}"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77813" y="53975"/>
            <a:ext cx="6753225" cy="5064125"/>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Among the most advanced capabilities of AppLogic is it’s ability to package an entire N‐tier application or service into a logical entity and manage it as a single system. </a:t>
            </a:r>
            <a:r>
              <a:rPr lang="en-US" dirty="0" smtClean="0"/>
              <a:t>To make this possible, AppLogic captures and operates on the logical structure of the application, which makes it very easy to assemble, deploy, monitor, control and troubleshoot applications visually in a browser through an AJAX‐powered interface. </a:t>
            </a:r>
            <a:br>
              <a:rPr lang="en-US" dirty="0" smtClean="0"/>
            </a:br>
            <a:endParaRPr lang="en-US" dirty="0" smtClean="0"/>
          </a:p>
          <a:p>
            <a:r>
              <a:rPr lang="en-US" sz="1200" b="1" kern="1200" baseline="0" dirty="0" smtClean="0">
                <a:solidFill>
                  <a:schemeClr val="tx1"/>
                </a:solidFill>
                <a:latin typeface="CA Sans" pitchFamily="2" charset="0"/>
                <a:ea typeface="+mn-ea"/>
                <a:cs typeface="+mn-cs"/>
              </a:rPr>
              <a:t>By embedding the infrastructure definition in your application, AppLogic turns the application into a self-contained, portable entity </a:t>
            </a:r>
            <a:r>
              <a:rPr lang="en-US" sz="1200" kern="1200" baseline="0" dirty="0" smtClean="0">
                <a:solidFill>
                  <a:schemeClr val="tx1"/>
                </a:solidFill>
                <a:latin typeface="CA Sans" pitchFamily="2" charset="0"/>
                <a:ea typeface="+mn-ea"/>
                <a:cs typeface="+mn-cs"/>
              </a:rPr>
              <a:t>with absolutely none of the hardware bindings associated with traditional deployments or virtualization. This allows AppLogic to make resource allocation decisions at runtime. With no pre-defined resource bindings, applications become scalable. If business needs change, resources can be added or subtracted at will. The process can even be automated with our SL dynamic appliance. </a:t>
            </a:r>
            <a:r>
              <a:rPr lang="en-US" dirty="0" smtClean="0"/>
              <a:t> </a:t>
            </a:r>
            <a:br>
              <a:rPr lang="en-US" dirty="0" smtClean="0"/>
            </a:br>
            <a:endParaRPr lang="en-US" dirty="0" smtClean="0"/>
          </a:p>
          <a:p>
            <a:r>
              <a:rPr lang="en-US" b="1" dirty="0" smtClean="0"/>
              <a:t>Running applications on the AppLogic platform does not require any changes or modifications to the application code. </a:t>
            </a:r>
            <a:r>
              <a:rPr lang="en-US" dirty="0" smtClean="0"/>
              <a:t>Using advanced virtualization technologies makes AppLogic completely compatible with existing operating systems, middleware and web applications. Further, once defined on AppLogic, applications can easily be deployed back into standard physical architectures; hence there is no vendor lock‐in, a key issue for many customers.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3tera has over 30 hosting partners, worldwide, running their data centers on the AppLogic platform. </a:t>
            </a:r>
            <a:r>
              <a:rPr lang="en-US" dirty="0" smtClean="0"/>
              <a:t>Any application currently running in an AppLogic environment is compatible with any data center powered by AppLogic.</a:t>
            </a:r>
            <a:r>
              <a:rPr lang="en-US" baseline="0" dirty="0" smtClean="0"/>
              <a:t> </a:t>
            </a:r>
            <a:r>
              <a:rPr lang="en-US" dirty="0" smtClean="0"/>
              <a:t>The system organizes resources by joining servers automatically into a grid that can be scaled at any time by simply racking additional commodity servers and Gigabit Ethernet switches; no SAN or specialized hardware is required. </a:t>
            </a:r>
          </a:p>
        </p:txBody>
      </p:sp>
      <p:sp>
        <p:nvSpPr>
          <p:cNvPr id="4" name="Slide Number Placeholder 3"/>
          <p:cNvSpPr>
            <a:spLocks noGrp="1"/>
          </p:cNvSpPr>
          <p:nvPr>
            <p:ph type="sldNum" sz="quarter" idx="10"/>
          </p:nvPr>
        </p:nvSpPr>
        <p:spPr/>
        <p:txBody>
          <a:bodyPr/>
          <a:lstStyle/>
          <a:p>
            <a:fld id="{80D6A2E2-E8D5-6041-B053-6E4322317DB6}"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May 16, 2010     [Presentation Name via Insert tab &gt; Header &amp; Footer]      Copyright © 2010 CA</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5" name="Group 79"/>
          <p:cNvGrpSpPr/>
          <p:nvPr userDrawn="1"/>
        </p:nvGrpSpPr>
        <p:grpSpPr bwMode="ltGray">
          <a:xfrm>
            <a:off x="344455" y="225878"/>
            <a:ext cx="8449374" cy="6389597"/>
            <a:chOff x="337081" y="225878"/>
            <a:chExt cx="8449374" cy="6389597"/>
          </a:xfrm>
        </p:grpSpPr>
        <p:grpSp>
          <p:nvGrpSpPr>
            <p:cNvPr id="86" name="Group 28"/>
            <p:cNvGrpSpPr/>
            <p:nvPr userDrawn="1"/>
          </p:nvGrpSpPr>
          <p:grpSpPr bwMode="ltGray">
            <a:xfrm>
              <a:off x="337081" y="225878"/>
              <a:ext cx="8449374" cy="229149"/>
              <a:chOff x="337081" y="225878"/>
              <a:chExt cx="8449374" cy="229149"/>
            </a:xfrm>
          </p:grpSpPr>
          <p:grpSp>
            <p:nvGrpSpPr>
              <p:cNvPr id="175" name="Group 15"/>
              <p:cNvGrpSpPr/>
              <p:nvPr userDrawn="1"/>
            </p:nvGrpSpPr>
            <p:grpSpPr bwMode="ltGray">
              <a:xfrm>
                <a:off x="337081" y="225878"/>
                <a:ext cx="229149" cy="229149"/>
                <a:chOff x="417083" y="635908"/>
                <a:chExt cx="229149" cy="229149"/>
              </a:xfrm>
            </p:grpSpPr>
            <p:cxnSp>
              <p:nvCxnSpPr>
                <p:cNvPr id="188" name="Straight Connector 1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Straight Connector 1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6" name="Group 16"/>
              <p:cNvGrpSpPr/>
              <p:nvPr userDrawn="1"/>
            </p:nvGrpSpPr>
            <p:grpSpPr bwMode="ltGray">
              <a:xfrm>
                <a:off x="2392137" y="225878"/>
                <a:ext cx="229149" cy="229149"/>
                <a:chOff x="417083" y="635908"/>
                <a:chExt cx="229149" cy="229149"/>
              </a:xfrm>
            </p:grpSpPr>
            <p:cxnSp>
              <p:nvCxnSpPr>
                <p:cNvPr id="186" name="Straight Connector 1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7" name="Group 19"/>
              <p:cNvGrpSpPr/>
              <p:nvPr userDrawn="1"/>
            </p:nvGrpSpPr>
            <p:grpSpPr bwMode="ltGray">
              <a:xfrm>
                <a:off x="4447193" y="225878"/>
                <a:ext cx="229149" cy="229149"/>
                <a:chOff x="417083" y="635908"/>
                <a:chExt cx="229149" cy="229149"/>
              </a:xfrm>
            </p:grpSpPr>
            <p:cxnSp>
              <p:nvCxnSpPr>
                <p:cNvPr id="184" name="Straight Connector 18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2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8" name="Group 22"/>
              <p:cNvGrpSpPr/>
              <p:nvPr userDrawn="1"/>
            </p:nvGrpSpPr>
            <p:grpSpPr bwMode="ltGray">
              <a:xfrm>
                <a:off x="6502249" y="225878"/>
                <a:ext cx="229149" cy="229149"/>
                <a:chOff x="417083" y="635908"/>
                <a:chExt cx="229149" cy="229149"/>
              </a:xfrm>
            </p:grpSpPr>
            <p:cxnSp>
              <p:nvCxnSpPr>
                <p:cNvPr id="182" name="Straight Connector 2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2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9" name="Group 25"/>
              <p:cNvGrpSpPr/>
              <p:nvPr userDrawn="1"/>
            </p:nvGrpSpPr>
            <p:grpSpPr bwMode="ltGray">
              <a:xfrm>
                <a:off x="8557306" y="225878"/>
                <a:ext cx="229149" cy="229149"/>
                <a:chOff x="417083" y="635908"/>
                <a:chExt cx="229149" cy="229149"/>
              </a:xfrm>
            </p:grpSpPr>
            <p:cxnSp>
              <p:nvCxnSpPr>
                <p:cNvPr id="180" name="Straight Connector 17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7" name="Group 29"/>
            <p:cNvGrpSpPr/>
            <p:nvPr userDrawn="1"/>
          </p:nvGrpSpPr>
          <p:grpSpPr bwMode="ltGray">
            <a:xfrm>
              <a:off x="337081" y="2279361"/>
              <a:ext cx="8449374" cy="229149"/>
              <a:chOff x="337081" y="225878"/>
              <a:chExt cx="8449374" cy="229149"/>
            </a:xfrm>
          </p:grpSpPr>
          <p:grpSp>
            <p:nvGrpSpPr>
              <p:cNvPr id="160" name="Group 30"/>
              <p:cNvGrpSpPr/>
              <p:nvPr userDrawn="1"/>
            </p:nvGrpSpPr>
            <p:grpSpPr bwMode="ltGray">
              <a:xfrm>
                <a:off x="337081" y="225878"/>
                <a:ext cx="229149" cy="229149"/>
                <a:chOff x="417083" y="635908"/>
                <a:chExt cx="229149" cy="229149"/>
              </a:xfrm>
            </p:grpSpPr>
            <p:cxnSp>
              <p:nvCxnSpPr>
                <p:cNvPr id="173" name="Straight Connector 172"/>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1" name="Group 31"/>
              <p:cNvGrpSpPr/>
              <p:nvPr userDrawn="1"/>
            </p:nvGrpSpPr>
            <p:grpSpPr bwMode="ltGray">
              <a:xfrm>
                <a:off x="2392137" y="225878"/>
                <a:ext cx="229149" cy="229149"/>
                <a:chOff x="417083" y="635908"/>
                <a:chExt cx="229149" cy="229149"/>
              </a:xfrm>
            </p:grpSpPr>
            <p:cxnSp>
              <p:nvCxnSpPr>
                <p:cNvPr id="171" name="Straight Connector 170"/>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2" name="Group 32"/>
              <p:cNvGrpSpPr/>
              <p:nvPr userDrawn="1"/>
            </p:nvGrpSpPr>
            <p:grpSpPr bwMode="ltGray">
              <a:xfrm>
                <a:off x="4447193" y="225878"/>
                <a:ext cx="229149" cy="229149"/>
                <a:chOff x="417083" y="635908"/>
                <a:chExt cx="229149" cy="229149"/>
              </a:xfrm>
            </p:grpSpPr>
            <p:cxnSp>
              <p:nvCxnSpPr>
                <p:cNvPr id="169" name="Straight Connector 3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4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3" name="Group 33"/>
              <p:cNvGrpSpPr/>
              <p:nvPr userDrawn="1"/>
            </p:nvGrpSpPr>
            <p:grpSpPr bwMode="ltGray">
              <a:xfrm>
                <a:off x="6502249" y="225878"/>
                <a:ext cx="229149" cy="229149"/>
                <a:chOff x="417083" y="635908"/>
                <a:chExt cx="229149" cy="229149"/>
              </a:xfrm>
            </p:grpSpPr>
            <p:cxnSp>
              <p:nvCxnSpPr>
                <p:cNvPr id="167" name="Straight Connector 3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8" name="Straight Connector 3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4" name="Group 34"/>
              <p:cNvGrpSpPr/>
              <p:nvPr userDrawn="1"/>
            </p:nvGrpSpPr>
            <p:grpSpPr bwMode="ltGray">
              <a:xfrm>
                <a:off x="8557306" y="225878"/>
                <a:ext cx="229149" cy="229149"/>
                <a:chOff x="417083" y="635908"/>
                <a:chExt cx="229149" cy="229149"/>
              </a:xfrm>
            </p:grpSpPr>
            <p:cxnSp>
              <p:nvCxnSpPr>
                <p:cNvPr id="165" name="Straight Connector 16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6" name="Straight Connector 3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8" name="Group 45"/>
            <p:cNvGrpSpPr/>
            <p:nvPr userDrawn="1"/>
          </p:nvGrpSpPr>
          <p:grpSpPr bwMode="ltGray">
            <a:xfrm>
              <a:off x="337081" y="4332844"/>
              <a:ext cx="8449374" cy="229149"/>
              <a:chOff x="337081" y="225878"/>
              <a:chExt cx="8449374" cy="229149"/>
            </a:xfrm>
          </p:grpSpPr>
          <p:grpSp>
            <p:nvGrpSpPr>
              <p:cNvPr id="135" name="Group 46"/>
              <p:cNvGrpSpPr/>
              <p:nvPr userDrawn="1"/>
            </p:nvGrpSpPr>
            <p:grpSpPr bwMode="ltGray">
              <a:xfrm>
                <a:off x="337081" y="225878"/>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6" name="Group 47"/>
              <p:cNvGrpSpPr/>
              <p:nvPr userDrawn="1"/>
            </p:nvGrpSpPr>
            <p:grpSpPr bwMode="ltGray">
              <a:xfrm>
                <a:off x="2392137" y="225878"/>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7" name="Group 48"/>
              <p:cNvGrpSpPr/>
              <p:nvPr userDrawn="1"/>
            </p:nvGrpSpPr>
            <p:grpSpPr bwMode="ltGray">
              <a:xfrm>
                <a:off x="4447193" y="225878"/>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8" name="Group 49"/>
              <p:cNvGrpSpPr/>
              <p:nvPr userDrawn="1"/>
            </p:nvGrpSpPr>
            <p:grpSpPr bwMode="ltGray">
              <a:xfrm>
                <a:off x="6502249" y="225878"/>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9" name="Group 50"/>
              <p:cNvGrpSpPr/>
              <p:nvPr userDrawn="1"/>
            </p:nvGrpSpPr>
            <p:grpSpPr bwMode="ltGray">
              <a:xfrm>
                <a:off x="8557306" y="225878"/>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9" name="Group 61"/>
            <p:cNvGrpSpPr/>
            <p:nvPr userDrawn="1"/>
          </p:nvGrpSpPr>
          <p:grpSpPr bwMode="ltGray">
            <a:xfrm>
              <a:off x="337081" y="6386326"/>
              <a:ext cx="8449374" cy="229149"/>
              <a:chOff x="337081" y="225878"/>
              <a:chExt cx="8449374" cy="229149"/>
            </a:xfrm>
          </p:grpSpPr>
          <p:grpSp>
            <p:nvGrpSpPr>
              <p:cNvPr id="90" name="Group 62"/>
              <p:cNvGrpSpPr/>
              <p:nvPr userDrawn="1"/>
            </p:nvGrpSpPr>
            <p:grpSpPr bwMode="ltGray">
              <a:xfrm>
                <a:off x="337081" y="225878"/>
                <a:ext cx="229149" cy="229149"/>
                <a:chOff x="417083" y="635908"/>
                <a:chExt cx="229149" cy="229149"/>
              </a:xfrm>
            </p:grpSpPr>
            <p:cxnSp>
              <p:nvCxnSpPr>
                <p:cNvPr id="133" name="Straight Connector 132"/>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63"/>
              <p:cNvGrpSpPr/>
              <p:nvPr userDrawn="1"/>
            </p:nvGrpSpPr>
            <p:grpSpPr bwMode="ltGray">
              <a:xfrm>
                <a:off x="2392137" y="225878"/>
                <a:ext cx="229149" cy="229149"/>
                <a:chOff x="417083" y="635908"/>
                <a:chExt cx="229149" cy="229149"/>
              </a:xfrm>
            </p:grpSpPr>
            <p:cxnSp>
              <p:nvCxnSpPr>
                <p:cNvPr id="121" name="Straight Connector 120"/>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2" name="Group 64"/>
              <p:cNvGrpSpPr/>
              <p:nvPr userDrawn="1"/>
            </p:nvGrpSpPr>
            <p:grpSpPr bwMode="ltGray">
              <a:xfrm>
                <a:off x="4447193" y="225878"/>
                <a:ext cx="229149" cy="229149"/>
                <a:chOff x="417083" y="635908"/>
                <a:chExt cx="229149" cy="229149"/>
              </a:xfrm>
            </p:grpSpPr>
            <p:cxnSp>
              <p:nvCxnSpPr>
                <p:cNvPr id="119" name="Straight Connector 118"/>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65"/>
              <p:cNvGrpSpPr/>
              <p:nvPr userDrawn="1"/>
            </p:nvGrpSpPr>
            <p:grpSpPr bwMode="ltGray">
              <a:xfrm>
                <a:off x="6502249" y="225878"/>
                <a:ext cx="229149" cy="229149"/>
                <a:chOff x="417083" y="635908"/>
                <a:chExt cx="229149" cy="229149"/>
              </a:xfrm>
            </p:grpSpPr>
            <p:cxnSp>
              <p:nvCxnSpPr>
                <p:cNvPr id="117" name="Straight Connector 116"/>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66"/>
              <p:cNvGrpSpPr/>
              <p:nvPr userDrawn="1"/>
            </p:nvGrpSpPr>
            <p:grpSpPr bwMode="ltGray">
              <a:xfrm>
                <a:off x="8557306" y="225878"/>
                <a:ext cx="229149" cy="229149"/>
                <a:chOff x="417083" y="635908"/>
                <a:chExt cx="229149" cy="229149"/>
              </a:xfrm>
            </p:grpSpPr>
            <p:cxnSp>
              <p:nvCxnSpPr>
                <p:cNvPr id="105" name="Straight Connector 10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userDrawn="1"/>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sp>
        <p:nvSpPr>
          <p:cNvPr id="198"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82"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1"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81" name="Group 74"/>
          <p:cNvGrpSpPr/>
          <p:nvPr userDrawn="1"/>
        </p:nvGrpSpPr>
        <p:grpSpPr>
          <a:xfrm>
            <a:off x="6754761" y="4564626"/>
            <a:ext cx="1806678" cy="1828800"/>
            <a:chOff x="6754761" y="4564626"/>
            <a:chExt cx="1806678" cy="1828800"/>
          </a:xfrm>
        </p:grpSpPr>
        <p:sp>
          <p:nvSpPr>
            <p:cNvPr id="93" name="Rectangle 92"/>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95" name="Picture 94" descr="Logo for title-300.bmp"/>
            <p:cNvPicPr>
              <a:picLocks noChangeAspect="1"/>
            </p:cNvPicPr>
            <p:nvPr userDrawn="1"/>
          </p:nvPicPr>
          <p:blipFill>
            <a:blip r:embed="rId3"/>
            <a:stretch>
              <a:fillRect/>
            </a:stretch>
          </p:blipFill>
          <p:spPr>
            <a:xfrm>
              <a:off x="7456956" y="5434290"/>
              <a:ext cx="1041159" cy="861281"/>
            </a:xfrm>
            <a:prstGeom prst="rect">
              <a:avLst/>
            </a:prstGeom>
          </p:spPr>
        </p:pic>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Two Column">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bwMode="black">
          <a:xfrm>
            <a:off x="470150" y="6472703"/>
            <a:ext cx="381895" cy="365125"/>
          </a:xfrm>
          <a:prstGeom prst="rect">
            <a:avLst/>
          </a:prstGeom>
        </p:spPr>
        <p:txBody>
          <a:bodyPr/>
          <a:lstStyle/>
          <a:p>
            <a:fld id="{80D6A2E2-E8D5-6041-B053-6E4322317DB6}" type="slidenum">
              <a:rPr lang="en-US" smtClean="0"/>
              <a:pPr/>
              <a:t>‹#›</a:t>
            </a:fld>
            <a:endParaRPr lang="en-US" dirty="0"/>
          </a:p>
        </p:txBody>
      </p:sp>
      <p:sp>
        <p:nvSpPr>
          <p:cNvPr id="10" name="Footer Placeholder 9"/>
          <p:cNvSpPr>
            <a:spLocks noGrp="1"/>
          </p:cNvSpPr>
          <p:nvPr>
            <p:ph type="ftr" sz="quarter" idx="11"/>
          </p:nvPr>
        </p:nvSpPr>
        <p:spPr bwMode="black">
          <a:xfrm>
            <a:off x="850187" y="6472703"/>
            <a:ext cx="6924106" cy="365125"/>
          </a:xfrm>
          <a:prstGeom prst="rect">
            <a:avLst/>
          </a:prstGeom>
        </p:spPr>
        <p:txBody>
          <a:bodyPr/>
          <a:lstStyle/>
          <a:p>
            <a:r>
              <a:rPr lang="en-US" dirty="0" smtClean="0"/>
              <a:t>May 21, 2010    CA 3tera AppLogic      Copyright © 2010 CA</a:t>
            </a:r>
            <a:endParaRPr lang="en-US" dirty="0"/>
          </a:p>
        </p:txBody>
      </p:sp>
      <p:sp>
        <p:nvSpPr>
          <p:cNvPr id="7" name="Title 6"/>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12" name="Content Placeholder 11"/>
          <p:cNvSpPr>
            <a:spLocks noGrp="1"/>
          </p:cNvSpPr>
          <p:nvPr>
            <p:ph sz="quarter" idx="12" hasCustomPrompt="1"/>
          </p:nvPr>
        </p:nvSpPr>
        <p:spPr>
          <a:xfrm>
            <a:off x="577850" y="2199736"/>
            <a:ext cx="3933765" cy="3770852"/>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3" hasCustomPrompt="1"/>
          </p:nvPr>
        </p:nvSpPr>
        <p:spPr>
          <a:xfrm>
            <a:off x="4744528" y="2199736"/>
            <a:ext cx="3947035" cy="3770852"/>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hasCustomPrompt="1"/>
          </p:nvPr>
        </p:nvSpPr>
        <p:spPr>
          <a:xfrm>
            <a:off x="577850" y="1523791"/>
            <a:ext cx="393391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dirty="0" smtClean="0"/>
              <a:t>Click to edit master text styles</a:t>
            </a:r>
          </a:p>
        </p:txBody>
      </p:sp>
      <p:sp>
        <p:nvSpPr>
          <p:cNvPr id="15" name="Content Placeholder 12"/>
          <p:cNvSpPr>
            <a:spLocks noGrp="1"/>
          </p:cNvSpPr>
          <p:nvPr>
            <p:ph sz="quarter" idx="15" hasCustomPrompt="1"/>
          </p:nvPr>
        </p:nvSpPr>
        <p:spPr>
          <a:xfrm>
            <a:off x="4744528" y="1523791"/>
            <a:ext cx="394703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dirty="0" smtClean="0"/>
              <a:t>Click to edit master text styles</a:t>
            </a:r>
          </a:p>
        </p:txBody>
      </p:sp>
      <p:sp>
        <p:nvSpPr>
          <p:cNvPr id="11" name="Text Placeholder 13"/>
          <p:cNvSpPr>
            <a:spLocks noGrp="1"/>
          </p:cNvSpPr>
          <p:nvPr>
            <p:ph type="body" sz="quarter" idx="16" hasCustomPrompt="1"/>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dirty="0" smtClean="0"/>
              <a:t>Click to add SOURCE:</a:t>
            </a:r>
          </a:p>
          <a:p>
            <a:pPr lvl="1"/>
            <a:r>
              <a:rPr lang="en-US" dirty="0" smtClean="0"/>
              <a:t>Second level if needed</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bwMode="black">
          <a:xfrm>
            <a:off x="470150" y="6472703"/>
            <a:ext cx="381895" cy="365125"/>
          </a:xfrm>
          <a:prstGeom prst="rect">
            <a:avLst/>
          </a:prstGeom>
        </p:spPr>
        <p:txBody>
          <a:bodyPr/>
          <a:lstStyle/>
          <a:p>
            <a:fld id="{80D6A2E2-E8D5-6041-B053-6E4322317DB6}" type="slidenum">
              <a:rPr lang="en-US" smtClean="0"/>
              <a:pPr/>
              <a:t>‹#›</a:t>
            </a:fld>
            <a:endParaRPr lang="en-US" dirty="0"/>
          </a:p>
        </p:txBody>
      </p:sp>
      <p:sp>
        <p:nvSpPr>
          <p:cNvPr id="8" name="Footer Placeholder 7"/>
          <p:cNvSpPr>
            <a:spLocks noGrp="1"/>
          </p:cNvSpPr>
          <p:nvPr>
            <p:ph type="ftr" sz="quarter" idx="11"/>
          </p:nvPr>
        </p:nvSpPr>
        <p:spPr bwMode="black">
          <a:xfrm>
            <a:off x="850187" y="6472703"/>
            <a:ext cx="6924106" cy="365125"/>
          </a:xfrm>
          <a:prstGeom prst="rect">
            <a:avLst/>
          </a:prstGeom>
        </p:spPr>
        <p:txBody>
          <a:bodyPr/>
          <a:lstStyle/>
          <a:p>
            <a:r>
              <a:rPr lang="en-US" dirty="0" smtClean="0"/>
              <a:t>May 21, 2010    CA 3tera AppLogic      Copyright © 2010 CA</a:t>
            </a:r>
            <a:endParaRPr lang="en-US" dirty="0"/>
          </a:p>
        </p:txBody>
      </p:sp>
      <p:pic>
        <p:nvPicPr>
          <p:cNvPr id="6" name="Picture 5" descr="Logo-format-300B.bmp"/>
          <p:cNvPicPr>
            <a:picLocks noChangeAspect="1"/>
          </p:cNvPicPr>
          <p:nvPr userDrawn="1"/>
        </p:nvPicPr>
        <p:blipFill>
          <a:blip r:embed="rId2"/>
          <a:stretch>
            <a:fillRect/>
          </a:stretch>
        </p:blipFill>
        <p:spPr>
          <a:xfrm>
            <a:off x="8216193" y="6364118"/>
            <a:ext cx="492378" cy="41768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70"/>
          <p:cNvGrpSpPr/>
          <p:nvPr userDrawn="1"/>
        </p:nvGrpSpPr>
        <p:grpSpPr bwMode="ltGray">
          <a:xfrm>
            <a:off x="346606" y="225878"/>
            <a:ext cx="8449374" cy="6389597"/>
            <a:chOff x="337081" y="225878"/>
            <a:chExt cx="8449374" cy="6389597"/>
          </a:xfrm>
        </p:grpSpPr>
        <p:grpSp>
          <p:nvGrpSpPr>
            <p:cNvPr id="5" name="Group 28"/>
            <p:cNvGrpSpPr/>
            <p:nvPr userDrawn="1"/>
          </p:nvGrpSpPr>
          <p:grpSpPr bwMode="ltGray">
            <a:xfrm>
              <a:off x="337081" y="225878"/>
              <a:ext cx="8449374" cy="229149"/>
              <a:chOff x="337081" y="225878"/>
              <a:chExt cx="8449374" cy="229149"/>
            </a:xfrm>
          </p:grpSpPr>
          <p:grpSp>
            <p:nvGrpSpPr>
              <p:cNvPr id="6" name="Group 15"/>
              <p:cNvGrpSpPr/>
              <p:nvPr userDrawn="1"/>
            </p:nvGrpSpPr>
            <p:grpSpPr bwMode="ltGray">
              <a:xfrm>
                <a:off x="337081" y="225878"/>
                <a:ext cx="229149" cy="229149"/>
                <a:chOff x="417083" y="635908"/>
                <a:chExt cx="229149" cy="229149"/>
              </a:xfrm>
            </p:grpSpPr>
            <p:cxnSp>
              <p:nvCxnSpPr>
                <p:cNvPr id="202" name="Straight Connector 1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Straight Connector 1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p:nvPr userDrawn="1"/>
            </p:nvGrpSpPr>
            <p:grpSpPr bwMode="ltGray">
              <a:xfrm>
                <a:off x="2392137" y="225878"/>
                <a:ext cx="229149" cy="229149"/>
                <a:chOff x="417083" y="635908"/>
                <a:chExt cx="229149" cy="229149"/>
              </a:xfrm>
            </p:grpSpPr>
            <p:cxnSp>
              <p:nvCxnSpPr>
                <p:cNvPr id="200" name="Straight Connector 1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1" name="Straight Connector 1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p:nvPr userDrawn="1"/>
            </p:nvGrpSpPr>
            <p:grpSpPr bwMode="ltGray">
              <a:xfrm>
                <a:off x="4447193" y="225878"/>
                <a:ext cx="229149" cy="229149"/>
                <a:chOff x="417083" y="635908"/>
                <a:chExt cx="229149" cy="229149"/>
              </a:xfrm>
            </p:grpSpPr>
            <p:cxnSp>
              <p:nvCxnSpPr>
                <p:cNvPr id="198" name="Straight Connector 19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2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p:nvPr userDrawn="1"/>
            </p:nvGrpSpPr>
            <p:grpSpPr bwMode="ltGray">
              <a:xfrm>
                <a:off x="6502249" y="225878"/>
                <a:ext cx="229149" cy="229149"/>
                <a:chOff x="417083" y="635908"/>
                <a:chExt cx="229149" cy="229149"/>
              </a:xfrm>
            </p:grpSpPr>
            <p:cxnSp>
              <p:nvCxnSpPr>
                <p:cNvPr id="196" name="Straight Connector 2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2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p:nvPr userDrawn="1"/>
            </p:nvGrpSpPr>
            <p:grpSpPr bwMode="ltGray">
              <a:xfrm>
                <a:off x="8557306" y="225878"/>
                <a:ext cx="229149" cy="229149"/>
                <a:chOff x="417083" y="635908"/>
                <a:chExt cx="229149" cy="229149"/>
              </a:xfrm>
            </p:grpSpPr>
            <p:cxnSp>
              <p:nvCxnSpPr>
                <p:cNvPr id="194" name="Straight Connector 19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1" name="Group 29"/>
            <p:cNvGrpSpPr/>
            <p:nvPr userDrawn="1"/>
          </p:nvGrpSpPr>
          <p:grpSpPr bwMode="ltGray">
            <a:xfrm>
              <a:off x="337081" y="2279361"/>
              <a:ext cx="8449374" cy="229149"/>
              <a:chOff x="337081" y="225878"/>
              <a:chExt cx="8449374" cy="229149"/>
            </a:xfrm>
          </p:grpSpPr>
          <p:grpSp>
            <p:nvGrpSpPr>
              <p:cNvPr id="12" name="Group 30"/>
              <p:cNvGrpSpPr/>
              <p:nvPr userDrawn="1"/>
            </p:nvGrpSpPr>
            <p:grpSpPr bwMode="ltGray">
              <a:xfrm>
                <a:off x="337081" y="225878"/>
                <a:ext cx="229149" cy="229149"/>
                <a:chOff x="417083" y="635908"/>
                <a:chExt cx="229149" cy="229149"/>
              </a:xfrm>
            </p:grpSpPr>
            <p:cxnSp>
              <p:nvCxnSpPr>
                <p:cNvPr id="187" name="Straight Connector 186"/>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1"/>
              <p:cNvGrpSpPr/>
              <p:nvPr userDrawn="1"/>
            </p:nvGrpSpPr>
            <p:grpSpPr bwMode="ltGray">
              <a:xfrm>
                <a:off x="2392137" y="225878"/>
                <a:ext cx="229149" cy="229149"/>
                <a:chOff x="417083" y="635908"/>
                <a:chExt cx="229149" cy="229149"/>
              </a:xfrm>
            </p:grpSpPr>
            <p:cxnSp>
              <p:nvCxnSpPr>
                <p:cNvPr id="185" name="Straight Connector 18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2"/>
              <p:cNvGrpSpPr/>
              <p:nvPr userDrawn="1"/>
            </p:nvGrpSpPr>
            <p:grpSpPr bwMode="ltGray">
              <a:xfrm>
                <a:off x="4447193" y="225878"/>
                <a:ext cx="229149" cy="229149"/>
                <a:chOff x="417083" y="635908"/>
                <a:chExt cx="229149" cy="229149"/>
              </a:xfrm>
            </p:grpSpPr>
            <p:cxnSp>
              <p:nvCxnSpPr>
                <p:cNvPr id="183" name="Straight Connector 3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4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3"/>
              <p:cNvGrpSpPr/>
              <p:nvPr userDrawn="1"/>
            </p:nvGrpSpPr>
            <p:grpSpPr bwMode="ltGray">
              <a:xfrm>
                <a:off x="6502249" y="225878"/>
                <a:ext cx="229149" cy="229149"/>
                <a:chOff x="417083" y="635908"/>
                <a:chExt cx="229149" cy="229149"/>
              </a:xfrm>
            </p:grpSpPr>
            <p:cxnSp>
              <p:nvCxnSpPr>
                <p:cNvPr id="181" name="Straight Connector 3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Straight Connector 3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34"/>
              <p:cNvGrpSpPr/>
              <p:nvPr userDrawn="1"/>
            </p:nvGrpSpPr>
            <p:grpSpPr bwMode="ltGray">
              <a:xfrm>
                <a:off x="8557306" y="225878"/>
                <a:ext cx="229149" cy="229149"/>
                <a:chOff x="417083" y="635908"/>
                <a:chExt cx="229149" cy="229149"/>
              </a:xfrm>
            </p:grpSpPr>
            <p:cxnSp>
              <p:nvCxnSpPr>
                <p:cNvPr id="179" name="Straight Connector 178"/>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0" name="Straight Connector 3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7" name="Group 45"/>
            <p:cNvGrpSpPr/>
            <p:nvPr userDrawn="1"/>
          </p:nvGrpSpPr>
          <p:grpSpPr bwMode="ltGray">
            <a:xfrm>
              <a:off x="337081" y="4332844"/>
              <a:ext cx="8449374" cy="229149"/>
              <a:chOff x="337081" y="225878"/>
              <a:chExt cx="8449374" cy="229149"/>
            </a:xfrm>
          </p:grpSpPr>
          <p:grpSp>
            <p:nvGrpSpPr>
              <p:cNvPr id="18" name="Group 46"/>
              <p:cNvGrpSpPr/>
              <p:nvPr userDrawn="1"/>
            </p:nvGrpSpPr>
            <p:grpSpPr bwMode="ltGray">
              <a:xfrm>
                <a:off x="337081" y="225878"/>
                <a:ext cx="229149" cy="229149"/>
                <a:chOff x="417083" y="635908"/>
                <a:chExt cx="229149" cy="229149"/>
              </a:xfrm>
            </p:grpSpPr>
            <p:cxnSp>
              <p:nvCxnSpPr>
                <p:cNvPr id="172" name="Straight Connector 171"/>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7"/>
              <p:cNvGrpSpPr/>
              <p:nvPr userDrawn="1"/>
            </p:nvGrpSpPr>
            <p:grpSpPr bwMode="ltGray">
              <a:xfrm>
                <a:off x="2392137" y="225878"/>
                <a:ext cx="229149" cy="229149"/>
                <a:chOff x="417083" y="635908"/>
                <a:chExt cx="229149" cy="229149"/>
              </a:xfrm>
            </p:grpSpPr>
            <p:cxnSp>
              <p:nvCxnSpPr>
                <p:cNvPr id="170" name="Straight Connector 16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48"/>
              <p:cNvGrpSpPr/>
              <p:nvPr userDrawn="1"/>
            </p:nvGrpSpPr>
            <p:grpSpPr bwMode="ltGray">
              <a:xfrm>
                <a:off x="4447193" y="225878"/>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49"/>
              <p:cNvGrpSpPr/>
              <p:nvPr userDrawn="1"/>
            </p:nvGrpSpPr>
            <p:grpSpPr bwMode="ltGray">
              <a:xfrm>
                <a:off x="6502249" y="225878"/>
                <a:ext cx="229149" cy="229149"/>
                <a:chOff x="417083" y="635908"/>
                <a:chExt cx="229149" cy="229149"/>
              </a:xfrm>
            </p:grpSpPr>
            <p:cxnSp>
              <p:nvCxnSpPr>
                <p:cNvPr id="166" name="Straight Connector 165"/>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50"/>
              <p:cNvGrpSpPr/>
              <p:nvPr userDrawn="1"/>
            </p:nvGrpSpPr>
            <p:grpSpPr bwMode="ltGray">
              <a:xfrm>
                <a:off x="8557306" y="225878"/>
                <a:ext cx="229149" cy="229149"/>
                <a:chOff x="417083" y="635908"/>
                <a:chExt cx="229149" cy="229149"/>
              </a:xfrm>
            </p:grpSpPr>
            <p:cxnSp>
              <p:nvCxnSpPr>
                <p:cNvPr id="164" name="Straight Connector 16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3" name="Group 61"/>
            <p:cNvGrpSpPr/>
            <p:nvPr userDrawn="1"/>
          </p:nvGrpSpPr>
          <p:grpSpPr bwMode="ltGray">
            <a:xfrm>
              <a:off x="337081" y="6386326"/>
              <a:ext cx="8449374" cy="229149"/>
              <a:chOff x="337081" y="225878"/>
              <a:chExt cx="8449374" cy="229149"/>
            </a:xfrm>
          </p:grpSpPr>
          <p:grpSp>
            <p:nvGrpSpPr>
              <p:cNvPr id="24" name="Group 62"/>
              <p:cNvGrpSpPr/>
              <p:nvPr userDrawn="1"/>
            </p:nvGrpSpPr>
            <p:grpSpPr bwMode="ltGray">
              <a:xfrm>
                <a:off x="337081" y="225878"/>
                <a:ext cx="229149" cy="229149"/>
                <a:chOff x="417083" y="635908"/>
                <a:chExt cx="229149" cy="229149"/>
              </a:xfrm>
            </p:grpSpPr>
            <p:cxnSp>
              <p:nvCxnSpPr>
                <p:cNvPr id="157" name="Straight Connector 156"/>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3"/>
              <p:cNvGrpSpPr/>
              <p:nvPr userDrawn="1"/>
            </p:nvGrpSpPr>
            <p:grpSpPr bwMode="ltGray">
              <a:xfrm>
                <a:off x="2392137" y="225878"/>
                <a:ext cx="229149" cy="229149"/>
                <a:chOff x="417083" y="635908"/>
                <a:chExt cx="229149" cy="229149"/>
              </a:xfrm>
            </p:grpSpPr>
            <p:cxnSp>
              <p:nvCxnSpPr>
                <p:cNvPr id="155" name="Straight Connector 15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64"/>
              <p:cNvGrpSpPr/>
              <p:nvPr userDrawn="1"/>
            </p:nvGrpSpPr>
            <p:grpSpPr bwMode="ltGray">
              <a:xfrm>
                <a:off x="4447193" y="225878"/>
                <a:ext cx="229149" cy="229149"/>
                <a:chOff x="417083" y="635908"/>
                <a:chExt cx="229149" cy="229149"/>
              </a:xfrm>
            </p:grpSpPr>
            <p:cxnSp>
              <p:nvCxnSpPr>
                <p:cNvPr id="153" name="Straight Connector 152"/>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65"/>
              <p:cNvGrpSpPr/>
              <p:nvPr userDrawn="1"/>
            </p:nvGrpSpPr>
            <p:grpSpPr bwMode="ltGray">
              <a:xfrm>
                <a:off x="6502249" y="225878"/>
                <a:ext cx="229149" cy="229149"/>
                <a:chOff x="417083" y="635908"/>
                <a:chExt cx="229149" cy="229149"/>
              </a:xfrm>
            </p:grpSpPr>
            <p:cxnSp>
              <p:nvCxnSpPr>
                <p:cNvPr id="151" name="Straight Connector 150"/>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66"/>
              <p:cNvGrpSpPr/>
              <p:nvPr userDrawn="1"/>
            </p:nvGrpSpPr>
            <p:grpSpPr bwMode="ltGray">
              <a:xfrm>
                <a:off x="8557306" y="225878"/>
                <a:ext cx="229149" cy="229149"/>
                <a:chOff x="417083" y="635908"/>
                <a:chExt cx="229149" cy="229149"/>
              </a:xfrm>
            </p:grpSpPr>
            <p:cxnSp>
              <p:nvCxnSpPr>
                <p:cNvPr id="149" name="Straight Connector 148"/>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177" name="Rectangle 176"/>
          <p:cNvSpPr/>
          <p:nvPr userDrawn="1"/>
        </p:nvSpPr>
        <p:spPr bwMode="white">
          <a:xfrm>
            <a:off x="577272" y="466726"/>
            <a:ext cx="8003829" cy="181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sp>
        <p:nvSpPr>
          <p:cNvPr id="328" name="Title 1"/>
          <p:cNvSpPr>
            <a:spLocks noGrp="1"/>
          </p:cNvSpPr>
          <p:nvPr>
            <p:ph type="ctrTitle" hasCustomPrompt="1"/>
          </p:nvPr>
        </p:nvSpPr>
        <p:spPr bwMode="black">
          <a:xfrm>
            <a:off x="911584" y="657900"/>
            <a:ext cx="7306999" cy="1457340"/>
          </a:xfrm>
        </p:spPr>
        <p:txBody>
          <a:bodyPr lIns="0" rIns="0" anchor="t" anchorCtr="0">
            <a:noAutofit/>
          </a:bodyPr>
          <a:lstStyle>
            <a:lvl1pPr algn="l">
              <a:lnSpc>
                <a:spcPct val="90000"/>
              </a:lnSpc>
              <a:defRPr sz="3200" b="0">
                <a:solidFill>
                  <a:schemeClr val="bg1"/>
                </a:solidFill>
                <a:latin typeface="+mj-lt"/>
              </a:defRPr>
            </a:lvl1pPr>
          </a:lstStyle>
          <a:p>
            <a:r>
              <a:rPr lang="en-US" dirty="0" smtClean="0"/>
              <a:t>click to edit section head master</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Questio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9"/>
          <p:cNvGrpSpPr/>
          <p:nvPr userDrawn="1"/>
        </p:nvGrpSpPr>
        <p:grpSpPr bwMode="ltGray">
          <a:xfrm>
            <a:off x="344455" y="225878"/>
            <a:ext cx="8449374" cy="6389597"/>
            <a:chOff x="337081" y="225878"/>
            <a:chExt cx="8449374" cy="6389597"/>
          </a:xfrm>
        </p:grpSpPr>
        <p:grpSp>
          <p:nvGrpSpPr>
            <p:cNvPr id="3" name="Group 28"/>
            <p:cNvGrpSpPr/>
            <p:nvPr userDrawn="1"/>
          </p:nvGrpSpPr>
          <p:grpSpPr bwMode="ltGray">
            <a:xfrm>
              <a:off x="337081" y="225878"/>
              <a:ext cx="8449374" cy="229149"/>
              <a:chOff x="337081" y="225878"/>
              <a:chExt cx="8449374" cy="229149"/>
            </a:xfrm>
          </p:grpSpPr>
          <p:grpSp>
            <p:nvGrpSpPr>
              <p:cNvPr id="4" name="Group 15"/>
              <p:cNvGrpSpPr/>
              <p:nvPr userDrawn="1"/>
            </p:nvGrpSpPr>
            <p:grpSpPr bwMode="ltGray">
              <a:xfrm>
                <a:off x="337081" y="225878"/>
                <a:ext cx="229149" cy="229149"/>
                <a:chOff x="417083" y="635908"/>
                <a:chExt cx="229149" cy="229149"/>
              </a:xfrm>
            </p:grpSpPr>
            <p:cxnSp>
              <p:nvCxnSpPr>
                <p:cNvPr id="188" name="Straight Connector 1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Straight Connector 1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6"/>
              <p:cNvGrpSpPr/>
              <p:nvPr userDrawn="1"/>
            </p:nvGrpSpPr>
            <p:grpSpPr bwMode="ltGray">
              <a:xfrm>
                <a:off x="2392137" y="225878"/>
                <a:ext cx="229149" cy="229149"/>
                <a:chOff x="417083" y="635908"/>
                <a:chExt cx="229149" cy="229149"/>
              </a:xfrm>
            </p:grpSpPr>
            <p:cxnSp>
              <p:nvCxnSpPr>
                <p:cNvPr id="186" name="Straight Connector 1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19"/>
              <p:cNvGrpSpPr/>
              <p:nvPr userDrawn="1"/>
            </p:nvGrpSpPr>
            <p:grpSpPr bwMode="ltGray">
              <a:xfrm>
                <a:off x="4447193" y="225878"/>
                <a:ext cx="229149" cy="229149"/>
                <a:chOff x="417083" y="635908"/>
                <a:chExt cx="229149" cy="229149"/>
              </a:xfrm>
            </p:grpSpPr>
            <p:cxnSp>
              <p:nvCxnSpPr>
                <p:cNvPr id="184" name="Straight Connector 18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2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2"/>
              <p:cNvGrpSpPr/>
              <p:nvPr userDrawn="1"/>
            </p:nvGrpSpPr>
            <p:grpSpPr bwMode="ltGray">
              <a:xfrm>
                <a:off x="6502249" y="225878"/>
                <a:ext cx="229149" cy="229149"/>
                <a:chOff x="417083" y="635908"/>
                <a:chExt cx="229149" cy="229149"/>
              </a:xfrm>
            </p:grpSpPr>
            <p:cxnSp>
              <p:nvCxnSpPr>
                <p:cNvPr id="182" name="Straight Connector 2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2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25"/>
              <p:cNvGrpSpPr/>
              <p:nvPr userDrawn="1"/>
            </p:nvGrpSpPr>
            <p:grpSpPr bwMode="ltGray">
              <a:xfrm>
                <a:off x="8557306" y="225878"/>
                <a:ext cx="229149" cy="229149"/>
                <a:chOff x="417083" y="635908"/>
                <a:chExt cx="229149" cy="229149"/>
              </a:xfrm>
            </p:grpSpPr>
            <p:cxnSp>
              <p:nvCxnSpPr>
                <p:cNvPr id="180" name="Straight Connector 17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29"/>
            <p:cNvGrpSpPr/>
            <p:nvPr userDrawn="1"/>
          </p:nvGrpSpPr>
          <p:grpSpPr bwMode="ltGray">
            <a:xfrm>
              <a:off x="337081" y="2279361"/>
              <a:ext cx="8449374" cy="229149"/>
              <a:chOff x="337081" y="225878"/>
              <a:chExt cx="8449374" cy="229149"/>
            </a:xfrm>
          </p:grpSpPr>
          <p:grpSp>
            <p:nvGrpSpPr>
              <p:cNvPr id="10" name="Group 30"/>
              <p:cNvGrpSpPr/>
              <p:nvPr userDrawn="1"/>
            </p:nvGrpSpPr>
            <p:grpSpPr bwMode="ltGray">
              <a:xfrm>
                <a:off x="337081" y="225878"/>
                <a:ext cx="229149" cy="229149"/>
                <a:chOff x="417083" y="635908"/>
                <a:chExt cx="229149" cy="229149"/>
              </a:xfrm>
            </p:grpSpPr>
            <p:cxnSp>
              <p:nvCxnSpPr>
                <p:cNvPr id="173" name="Straight Connector 172"/>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1"/>
              <p:cNvGrpSpPr/>
              <p:nvPr userDrawn="1"/>
            </p:nvGrpSpPr>
            <p:grpSpPr bwMode="ltGray">
              <a:xfrm>
                <a:off x="2392137" y="225878"/>
                <a:ext cx="229149" cy="229149"/>
                <a:chOff x="417083" y="635908"/>
                <a:chExt cx="229149" cy="229149"/>
              </a:xfrm>
            </p:grpSpPr>
            <p:cxnSp>
              <p:nvCxnSpPr>
                <p:cNvPr id="171" name="Straight Connector 170"/>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2"/>
              <p:cNvGrpSpPr/>
              <p:nvPr userDrawn="1"/>
            </p:nvGrpSpPr>
            <p:grpSpPr bwMode="ltGray">
              <a:xfrm>
                <a:off x="4447193" y="225878"/>
                <a:ext cx="229149" cy="229149"/>
                <a:chOff x="417083" y="635908"/>
                <a:chExt cx="229149" cy="229149"/>
              </a:xfrm>
            </p:grpSpPr>
            <p:cxnSp>
              <p:nvCxnSpPr>
                <p:cNvPr id="169" name="Straight Connector 3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4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3"/>
              <p:cNvGrpSpPr/>
              <p:nvPr userDrawn="1"/>
            </p:nvGrpSpPr>
            <p:grpSpPr bwMode="ltGray">
              <a:xfrm>
                <a:off x="6502249" y="225878"/>
                <a:ext cx="229149" cy="229149"/>
                <a:chOff x="417083" y="635908"/>
                <a:chExt cx="229149" cy="229149"/>
              </a:xfrm>
            </p:grpSpPr>
            <p:cxnSp>
              <p:nvCxnSpPr>
                <p:cNvPr id="167" name="Straight Connector 3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8" name="Straight Connector 3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4"/>
              <p:cNvGrpSpPr/>
              <p:nvPr userDrawn="1"/>
            </p:nvGrpSpPr>
            <p:grpSpPr bwMode="ltGray">
              <a:xfrm>
                <a:off x="8557306" y="225878"/>
                <a:ext cx="229149" cy="229149"/>
                <a:chOff x="417083" y="635908"/>
                <a:chExt cx="229149" cy="229149"/>
              </a:xfrm>
            </p:grpSpPr>
            <p:cxnSp>
              <p:nvCxnSpPr>
                <p:cNvPr id="165" name="Straight Connector 16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6" name="Straight Connector 3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15" name="Group 45"/>
            <p:cNvGrpSpPr/>
            <p:nvPr userDrawn="1"/>
          </p:nvGrpSpPr>
          <p:grpSpPr bwMode="ltGray">
            <a:xfrm>
              <a:off x="337081" y="4332844"/>
              <a:ext cx="8449374" cy="229149"/>
              <a:chOff x="337081" y="225878"/>
              <a:chExt cx="8449374" cy="229149"/>
            </a:xfrm>
          </p:grpSpPr>
          <p:grpSp>
            <p:nvGrpSpPr>
              <p:cNvPr id="16" name="Group 46"/>
              <p:cNvGrpSpPr/>
              <p:nvPr userDrawn="1"/>
            </p:nvGrpSpPr>
            <p:grpSpPr bwMode="ltGray">
              <a:xfrm>
                <a:off x="337081" y="225878"/>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p:nvPr userDrawn="1"/>
            </p:nvGrpSpPr>
            <p:grpSpPr bwMode="ltGray">
              <a:xfrm>
                <a:off x="2392137" y="225878"/>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p:nvPr userDrawn="1"/>
            </p:nvGrpSpPr>
            <p:grpSpPr bwMode="ltGray">
              <a:xfrm>
                <a:off x="4447193" y="225878"/>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p:nvPr userDrawn="1"/>
            </p:nvGrpSpPr>
            <p:grpSpPr bwMode="ltGray">
              <a:xfrm>
                <a:off x="6502249" y="225878"/>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p:nvPr userDrawn="1"/>
            </p:nvGrpSpPr>
            <p:grpSpPr bwMode="ltGray">
              <a:xfrm>
                <a:off x="8557306" y="225878"/>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1" name="Group 61"/>
            <p:cNvGrpSpPr/>
            <p:nvPr userDrawn="1"/>
          </p:nvGrpSpPr>
          <p:grpSpPr bwMode="ltGray">
            <a:xfrm>
              <a:off x="337081" y="6386326"/>
              <a:ext cx="8449374" cy="229149"/>
              <a:chOff x="337081" y="225878"/>
              <a:chExt cx="8449374" cy="229149"/>
            </a:xfrm>
          </p:grpSpPr>
          <p:grpSp>
            <p:nvGrpSpPr>
              <p:cNvPr id="22" name="Group 62"/>
              <p:cNvGrpSpPr/>
              <p:nvPr userDrawn="1"/>
            </p:nvGrpSpPr>
            <p:grpSpPr bwMode="ltGray">
              <a:xfrm>
                <a:off x="337081" y="225878"/>
                <a:ext cx="229149" cy="229149"/>
                <a:chOff x="417083" y="635908"/>
                <a:chExt cx="229149" cy="229149"/>
              </a:xfrm>
            </p:grpSpPr>
            <p:cxnSp>
              <p:nvCxnSpPr>
                <p:cNvPr id="133" name="Straight Connector 132"/>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3"/>
              <p:cNvGrpSpPr/>
              <p:nvPr userDrawn="1"/>
            </p:nvGrpSpPr>
            <p:grpSpPr bwMode="ltGray">
              <a:xfrm>
                <a:off x="2392137" y="225878"/>
                <a:ext cx="229149" cy="229149"/>
                <a:chOff x="417083" y="635908"/>
                <a:chExt cx="229149" cy="229149"/>
              </a:xfrm>
            </p:grpSpPr>
            <p:cxnSp>
              <p:nvCxnSpPr>
                <p:cNvPr id="121" name="Straight Connector 120"/>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4"/>
              <p:cNvGrpSpPr/>
              <p:nvPr userDrawn="1"/>
            </p:nvGrpSpPr>
            <p:grpSpPr bwMode="ltGray">
              <a:xfrm>
                <a:off x="4447193" y="225878"/>
                <a:ext cx="229149" cy="229149"/>
                <a:chOff x="417083" y="635908"/>
                <a:chExt cx="229149" cy="229149"/>
              </a:xfrm>
            </p:grpSpPr>
            <p:cxnSp>
              <p:nvCxnSpPr>
                <p:cNvPr id="119" name="Straight Connector 118"/>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5"/>
              <p:cNvGrpSpPr/>
              <p:nvPr userDrawn="1"/>
            </p:nvGrpSpPr>
            <p:grpSpPr bwMode="ltGray">
              <a:xfrm>
                <a:off x="6502249" y="225878"/>
                <a:ext cx="229149" cy="229149"/>
                <a:chOff x="417083" y="635908"/>
                <a:chExt cx="229149" cy="229149"/>
              </a:xfrm>
            </p:grpSpPr>
            <p:cxnSp>
              <p:nvCxnSpPr>
                <p:cNvPr id="117" name="Straight Connector 116"/>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66"/>
              <p:cNvGrpSpPr/>
              <p:nvPr userDrawn="1"/>
            </p:nvGrpSpPr>
            <p:grpSpPr bwMode="ltGray">
              <a:xfrm>
                <a:off x="8557306" y="225878"/>
                <a:ext cx="229149" cy="229149"/>
                <a:chOff x="417083" y="635908"/>
                <a:chExt cx="229149" cy="229149"/>
              </a:xfrm>
            </p:grpSpPr>
            <p:cxnSp>
              <p:nvCxnSpPr>
                <p:cNvPr id="105" name="Straight Connector 104"/>
                <p:cNvCxnSpPr/>
                <p:nvPr userDrawn="1"/>
              </p:nvCxnSpPr>
              <p:spPr bwMode="ltGray">
                <a:xfrm>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bwMode="ltGray">
                <a:xfrm rot="5400000">
                  <a:off x="417083" y="750054"/>
                  <a:ext cx="229149" cy="85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9" name="Rectangle 78"/>
          <p:cNvSpPr/>
          <p:nvPr userDrawn="1"/>
        </p:nvSpPr>
        <p:spPr bwMode="white">
          <a:xfrm>
            <a:off x="577624" y="463997"/>
            <a:ext cx="5930162" cy="3872641"/>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sp>
        <p:nvSpPr>
          <p:cNvPr id="198"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sp>
        <p:nvSpPr>
          <p:cNvPr id="82"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1"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80" name="Group 74"/>
          <p:cNvGrpSpPr/>
          <p:nvPr userDrawn="1"/>
        </p:nvGrpSpPr>
        <p:grpSpPr>
          <a:xfrm>
            <a:off x="6754761" y="4564626"/>
            <a:ext cx="1806678" cy="1828800"/>
            <a:chOff x="6754761" y="4564626"/>
            <a:chExt cx="1806678" cy="1828800"/>
          </a:xfrm>
        </p:grpSpPr>
        <p:sp>
          <p:nvSpPr>
            <p:cNvPr id="81" name="Rectangle 80"/>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83" name="Picture 82" descr="Blue-WeCan.bmp"/>
            <p:cNvPicPr>
              <a:picLocks noChangeAspect="1"/>
            </p:cNvPicPr>
            <p:nvPr userDrawn="1"/>
          </p:nvPicPr>
          <p:blipFill>
            <a:blip r:embed="rId3"/>
            <a:stretch>
              <a:fillRect/>
            </a:stretch>
          </p:blipFill>
          <p:spPr>
            <a:xfrm>
              <a:off x="6903424" y="4706427"/>
              <a:ext cx="1154726" cy="256098"/>
            </a:xfrm>
            <a:prstGeom prst="rect">
              <a:avLst/>
            </a:prstGeom>
          </p:spPr>
        </p:pic>
        <p:pic>
          <p:nvPicPr>
            <p:cNvPr id="84" name="Picture 83" descr="Logo for title-300.bmp"/>
            <p:cNvPicPr>
              <a:picLocks noChangeAspect="1"/>
            </p:cNvPicPr>
            <p:nvPr userDrawn="1"/>
          </p:nvPicPr>
          <p:blipFill>
            <a:blip r:embed="rId4"/>
            <a:stretch>
              <a:fillRect/>
            </a:stretch>
          </p:blipFill>
          <p:spPr>
            <a:xfrm>
              <a:off x="7456956" y="5434290"/>
              <a:ext cx="1041159" cy="861281"/>
            </a:xfrm>
            <a:prstGeom prst="rect">
              <a:avLst/>
            </a:prstGeom>
          </p:spPr>
        </p:pic>
      </p:grpSp>
      <p:sp>
        <p:nvSpPr>
          <p:cNvPr id="85"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86" name="Elbow Connector 85"/>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
        <p:nvSpPr>
          <p:cNvPr id="87"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88" name="Elbow Connector 87"/>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1">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p:cNvGrpSpPr/>
          <p:nvPr userDrawn="1"/>
        </p:nvGrpSpPr>
        <p:grpSpPr>
          <a:xfrm>
            <a:off x="344455" y="225878"/>
            <a:ext cx="8449374" cy="6389597"/>
            <a:chOff x="344455" y="225878"/>
            <a:chExt cx="8449374" cy="6389597"/>
          </a:xfrm>
        </p:grpSpPr>
        <p:grpSp>
          <p:nvGrpSpPr>
            <p:cNvPr id="77" name="Group 15"/>
            <p:cNvGrpSpPr/>
            <p:nvPr userDrawn="1"/>
          </p:nvGrpSpPr>
          <p:grpSpPr bwMode="ltGray">
            <a:xfrm>
              <a:off x="344455" y="225878"/>
              <a:ext cx="229149" cy="229149"/>
              <a:chOff x="417083" y="635908"/>
              <a:chExt cx="229149" cy="229149"/>
            </a:xfrm>
          </p:grpSpPr>
          <p:cxnSp>
            <p:nvCxnSpPr>
              <p:cNvPr id="180" name="Straight Connector 1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9" name="Group 16"/>
            <p:cNvGrpSpPr/>
            <p:nvPr userDrawn="1"/>
          </p:nvGrpSpPr>
          <p:grpSpPr bwMode="ltGray">
            <a:xfrm>
              <a:off x="2399511" y="225878"/>
              <a:ext cx="229149" cy="229149"/>
              <a:chOff x="417083" y="635908"/>
              <a:chExt cx="229149" cy="229149"/>
            </a:xfrm>
          </p:grpSpPr>
          <p:cxnSp>
            <p:nvCxnSpPr>
              <p:cNvPr id="178" name="Straight Connector 1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2" name="Group 19"/>
            <p:cNvGrpSpPr/>
            <p:nvPr userDrawn="1"/>
          </p:nvGrpSpPr>
          <p:grpSpPr bwMode="ltGray">
            <a:xfrm>
              <a:off x="4454567" y="225878"/>
              <a:ext cx="229149" cy="229149"/>
              <a:chOff x="417083" y="635908"/>
              <a:chExt cx="229149" cy="229149"/>
            </a:xfrm>
          </p:grpSpPr>
          <p:cxnSp>
            <p:nvCxnSpPr>
              <p:cNvPr id="176" name="Straight Connector 17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21"/>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3" name="Group 22"/>
            <p:cNvGrpSpPr/>
            <p:nvPr userDrawn="1"/>
          </p:nvGrpSpPr>
          <p:grpSpPr bwMode="ltGray">
            <a:xfrm>
              <a:off x="6509623" y="225878"/>
              <a:ext cx="229149" cy="229149"/>
              <a:chOff x="417083" y="635908"/>
              <a:chExt cx="229149" cy="229149"/>
            </a:xfrm>
          </p:grpSpPr>
          <p:cxnSp>
            <p:nvCxnSpPr>
              <p:cNvPr id="174" name="Straight Connector 2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2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4" name="Group 25"/>
            <p:cNvGrpSpPr/>
            <p:nvPr userDrawn="1"/>
          </p:nvGrpSpPr>
          <p:grpSpPr bwMode="ltGray">
            <a:xfrm>
              <a:off x="8564680" y="225878"/>
              <a:ext cx="229149" cy="229149"/>
              <a:chOff x="417083" y="635908"/>
              <a:chExt cx="229149" cy="229149"/>
            </a:xfrm>
          </p:grpSpPr>
          <p:cxnSp>
            <p:nvCxnSpPr>
              <p:cNvPr id="172" name="Straight Connector 17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5" name="Group 30"/>
            <p:cNvGrpSpPr/>
            <p:nvPr userDrawn="1"/>
          </p:nvGrpSpPr>
          <p:grpSpPr bwMode="ltGray">
            <a:xfrm>
              <a:off x="344455" y="2279361"/>
              <a:ext cx="229149" cy="229149"/>
              <a:chOff x="417083" y="635908"/>
              <a:chExt cx="229149" cy="229149"/>
            </a:xfrm>
          </p:grpSpPr>
          <p:cxnSp>
            <p:nvCxnSpPr>
              <p:cNvPr id="170" name="Straight Connector 16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31"/>
            <p:cNvGrpSpPr/>
            <p:nvPr userDrawn="1"/>
          </p:nvGrpSpPr>
          <p:grpSpPr bwMode="ltGray">
            <a:xfrm>
              <a:off x="2399511" y="2279361"/>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32"/>
            <p:cNvGrpSpPr/>
            <p:nvPr userDrawn="1"/>
          </p:nvGrpSpPr>
          <p:grpSpPr bwMode="ltGray">
            <a:xfrm>
              <a:off x="4454567" y="2279361"/>
              <a:ext cx="229149" cy="229149"/>
              <a:chOff x="417083" y="635908"/>
              <a:chExt cx="229149" cy="229149"/>
            </a:xfrm>
          </p:grpSpPr>
          <p:cxnSp>
            <p:nvCxnSpPr>
              <p:cNvPr id="166" name="Straight Connector 3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4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33"/>
            <p:cNvGrpSpPr/>
            <p:nvPr userDrawn="1"/>
          </p:nvGrpSpPr>
          <p:grpSpPr bwMode="ltGray">
            <a:xfrm>
              <a:off x="6509623" y="2279361"/>
              <a:ext cx="229149" cy="229149"/>
              <a:chOff x="417083" y="635908"/>
              <a:chExt cx="229149" cy="229149"/>
            </a:xfrm>
          </p:grpSpPr>
          <p:cxnSp>
            <p:nvCxnSpPr>
              <p:cNvPr id="164" name="Straight Connector 3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3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34"/>
            <p:cNvGrpSpPr/>
            <p:nvPr userDrawn="1"/>
          </p:nvGrpSpPr>
          <p:grpSpPr bwMode="ltGray">
            <a:xfrm>
              <a:off x="8564680" y="2279361"/>
              <a:ext cx="229149" cy="229149"/>
              <a:chOff x="417083" y="635908"/>
              <a:chExt cx="229149" cy="229149"/>
            </a:xfrm>
          </p:grpSpPr>
          <p:cxnSp>
            <p:nvCxnSpPr>
              <p:cNvPr id="162" name="Straight Connector 16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3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2" name="Group 46"/>
            <p:cNvGrpSpPr/>
            <p:nvPr userDrawn="1"/>
          </p:nvGrpSpPr>
          <p:grpSpPr bwMode="ltGray">
            <a:xfrm>
              <a:off x="344455" y="4332844"/>
              <a:ext cx="229149" cy="229149"/>
              <a:chOff x="417083" y="635908"/>
              <a:chExt cx="229149" cy="229149"/>
            </a:xfrm>
          </p:grpSpPr>
          <p:cxnSp>
            <p:nvCxnSpPr>
              <p:cNvPr id="160" name="Straight Connector 15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47"/>
            <p:cNvGrpSpPr/>
            <p:nvPr userDrawn="1"/>
          </p:nvGrpSpPr>
          <p:grpSpPr bwMode="ltGray">
            <a:xfrm>
              <a:off x="2399511" y="4332844"/>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48"/>
            <p:cNvGrpSpPr/>
            <p:nvPr userDrawn="1"/>
          </p:nvGrpSpPr>
          <p:grpSpPr bwMode="ltGray">
            <a:xfrm>
              <a:off x="4454567" y="4332844"/>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5" name="Group 49"/>
            <p:cNvGrpSpPr/>
            <p:nvPr userDrawn="1"/>
          </p:nvGrpSpPr>
          <p:grpSpPr bwMode="ltGray">
            <a:xfrm>
              <a:off x="6509623" y="4332844"/>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6" name="Group 50"/>
            <p:cNvGrpSpPr/>
            <p:nvPr userDrawn="1"/>
          </p:nvGrpSpPr>
          <p:grpSpPr bwMode="ltGray">
            <a:xfrm>
              <a:off x="8564680" y="4332844"/>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7" name="Group 62"/>
            <p:cNvGrpSpPr/>
            <p:nvPr userDrawn="1"/>
          </p:nvGrpSpPr>
          <p:grpSpPr bwMode="ltGray">
            <a:xfrm>
              <a:off x="344455" y="6386326"/>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8" name="Group 63"/>
            <p:cNvGrpSpPr/>
            <p:nvPr userDrawn="1"/>
          </p:nvGrpSpPr>
          <p:grpSpPr bwMode="ltGray">
            <a:xfrm>
              <a:off x="2399511" y="6386326"/>
              <a:ext cx="229149" cy="229149"/>
              <a:chOff x="417083" y="635908"/>
              <a:chExt cx="229149" cy="229149"/>
            </a:xfrm>
          </p:grpSpPr>
          <p:cxnSp>
            <p:nvCxnSpPr>
              <p:cNvPr id="148" name="Straight Connector 14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9" name="Group 64"/>
            <p:cNvGrpSpPr/>
            <p:nvPr userDrawn="1"/>
          </p:nvGrpSpPr>
          <p:grpSpPr bwMode="ltGray">
            <a:xfrm>
              <a:off x="4454567" y="6386326"/>
              <a:ext cx="229149" cy="229149"/>
              <a:chOff x="417083" y="635908"/>
              <a:chExt cx="229149" cy="229149"/>
            </a:xfrm>
          </p:grpSpPr>
          <p:cxnSp>
            <p:nvCxnSpPr>
              <p:cNvPr id="136" name="Straight Connector 13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0" name="Group 65"/>
            <p:cNvGrpSpPr/>
            <p:nvPr userDrawn="1"/>
          </p:nvGrpSpPr>
          <p:grpSpPr bwMode="ltGray">
            <a:xfrm>
              <a:off x="6509623" y="6386326"/>
              <a:ext cx="229149" cy="229149"/>
              <a:chOff x="417083" y="635908"/>
              <a:chExt cx="229149" cy="229149"/>
            </a:xfrm>
          </p:grpSpPr>
          <p:cxnSp>
            <p:nvCxnSpPr>
              <p:cNvPr id="134" name="Straight Connector 13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1" name="Group 66"/>
            <p:cNvGrpSpPr/>
            <p:nvPr userDrawn="1"/>
          </p:nvGrpSpPr>
          <p:grpSpPr bwMode="ltGray">
            <a:xfrm>
              <a:off x="8564680" y="6386326"/>
              <a:ext cx="229149" cy="229149"/>
              <a:chOff x="417083" y="635908"/>
              <a:chExt cx="229149" cy="229149"/>
            </a:xfrm>
          </p:grpSpPr>
          <p:cxnSp>
            <p:nvCxnSpPr>
              <p:cNvPr id="132" name="Straight Connector 13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87" name="Picture 86" descr="Blue-gridation.jpg"/>
          <p:cNvPicPr>
            <a:picLocks noChangeAspect="1"/>
          </p:cNvPicPr>
          <p:nvPr/>
        </p:nvPicPr>
        <p:blipFill>
          <a:blip r:embed="rId3"/>
          <a:stretch>
            <a:fillRect/>
          </a:stretch>
        </p:blipFill>
        <p:spPr bwMode="white">
          <a:xfrm>
            <a:off x="575421" y="471370"/>
            <a:ext cx="5930698" cy="3864077"/>
          </a:xfrm>
          <a:prstGeom prst="rect">
            <a:avLst/>
          </a:prstGeom>
        </p:spPr>
      </p:pic>
      <p:sp>
        <p:nvSpPr>
          <p:cNvPr id="78"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0"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5"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grpSp>
        <p:nvGrpSpPr>
          <p:cNvPr id="75" name="Group 74"/>
          <p:cNvGrpSpPr/>
          <p:nvPr userDrawn="1"/>
        </p:nvGrpSpPr>
        <p:grpSpPr>
          <a:xfrm>
            <a:off x="6754761" y="4564626"/>
            <a:ext cx="1806678" cy="1828800"/>
            <a:chOff x="6754761" y="4564626"/>
            <a:chExt cx="1806678" cy="1828800"/>
          </a:xfrm>
        </p:grpSpPr>
        <p:sp>
          <p:nvSpPr>
            <p:cNvPr id="91" name="Rectangle 90"/>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93" name="Picture 92" descr="Logo for title-300.bmp"/>
            <p:cNvPicPr>
              <a:picLocks noChangeAspect="1"/>
            </p:cNvPicPr>
            <p:nvPr userDrawn="1"/>
          </p:nvPicPr>
          <p:blipFill>
            <a:blip r:embed="rId4"/>
            <a:stretch>
              <a:fillRect/>
            </a:stretch>
          </p:blipFill>
          <p:spPr>
            <a:xfrm>
              <a:off x="7456956" y="5434290"/>
              <a:ext cx="1041159" cy="861281"/>
            </a:xfrm>
            <a:prstGeom prst="rect">
              <a:avLst/>
            </a:prstGeom>
          </p:spPr>
        </p:pic>
      </p:grpSp>
      <p:sp>
        <p:nvSpPr>
          <p:cNvPr id="73" name="Rectangle 11"/>
          <p:cNvSpPr>
            <a:spLocks noChangeArrowheads="1"/>
          </p:cNvSpPr>
          <p:nvPr userDrawn="1"/>
        </p:nvSpPr>
        <p:spPr bwMode="auto">
          <a:xfrm>
            <a:off x="9436757" y="970960"/>
            <a:ext cx="697584" cy="4785926"/>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100000"/>
              </a:lnSpc>
            </a:pPr>
            <a:r>
              <a:rPr lang="en-US" sz="900" b="1" dirty="0" smtClean="0">
                <a:solidFill>
                  <a:srgbClr val="D4151B"/>
                </a:solidFill>
              </a:rPr>
              <a:t>WHEN TITLE </a:t>
            </a:r>
            <a:r>
              <a:rPr lang="en-US" sz="800" b="0" dirty="0" smtClean="0">
                <a:solidFill>
                  <a:srgbClr val="D4151B"/>
                </a:solidFill>
              </a:rPr>
              <a:t/>
            </a:r>
            <a:br>
              <a:rPr lang="en-US" sz="800" b="0" dirty="0" smtClean="0">
                <a:solidFill>
                  <a:srgbClr val="D4151B"/>
                </a:solidFill>
              </a:rPr>
            </a:br>
            <a:r>
              <a:rPr lang="en-US" sz="1600" b="1" dirty="0" smtClean="0">
                <a:solidFill>
                  <a:srgbClr val="D4151B"/>
                </a:solidFill>
              </a:rPr>
              <a:t>IS NOT </a:t>
            </a:r>
            <a:r>
              <a:rPr lang="en-US" sz="800" b="0" dirty="0" smtClean="0">
                <a:solidFill>
                  <a:srgbClr val="D4151B"/>
                </a:solidFill>
              </a:rPr>
              <a:t/>
            </a:r>
            <a:br>
              <a:rPr lang="en-US" sz="800" b="0" dirty="0" smtClean="0">
                <a:solidFill>
                  <a:srgbClr val="D4151B"/>
                </a:solidFill>
              </a:rPr>
            </a:br>
            <a:r>
              <a:rPr lang="en-US" sz="900" b="1" dirty="0" smtClean="0">
                <a:solidFill>
                  <a:srgbClr val="D4151B"/>
                </a:solidFill>
              </a:rPr>
              <a:t>A QUESTION</a:t>
            </a:r>
            <a:endParaRPr lang="en-US" sz="800" b="1"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r>
              <a:rPr lang="en-US" sz="3600" b="1" dirty="0" smtClean="0">
                <a:solidFill>
                  <a:srgbClr val="D4151B"/>
                </a:solidFill>
              </a:rPr>
              <a:t>NO </a:t>
            </a:r>
          </a:p>
          <a:p>
            <a:pPr algn="l">
              <a:lnSpc>
                <a:spcPct val="100000"/>
              </a:lnSpc>
            </a:pPr>
            <a:r>
              <a:rPr lang="en-US" sz="1200" b="1" dirty="0" smtClean="0">
                <a:solidFill>
                  <a:srgbClr val="D4151B"/>
                </a:solidFill>
              </a:rPr>
              <a:t>‘WE CAN’</a:t>
            </a:r>
            <a:endParaRPr lang="en-US" sz="1200" b="1" dirty="0">
              <a:solidFill>
                <a:srgbClr val="D4151B"/>
              </a:solidFill>
            </a:endParaRPr>
          </a:p>
        </p:txBody>
      </p:sp>
      <p:cxnSp>
        <p:nvCxnSpPr>
          <p:cNvPr id="74" name="Elbow Connector 73"/>
          <p:cNvCxnSpPr/>
          <p:nvPr userDrawn="1"/>
        </p:nvCxnSpPr>
        <p:spPr>
          <a:xfrm>
            <a:off x="9283111" y="1530524"/>
            <a:ext cx="25254" cy="3446459"/>
          </a:xfrm>
          <a:prstGeom prst="bentConnector3">
            <a:avLst>
              <a:gd name="adj1" fmla="val 1005203"/>
            </a:avLst>
          </a:prstGeom>
          <a:noFill/>
          <a:ln w="25400">
            <a:solidFill>
              <a:srgbClr val="FF00FF"/>
            </a:solidFill>
            <a:round/>
            <a:headEnd/>
            <a:tailEnd type="triangle" w="med" len="med"/>
          </a:ln>
          <a:effectLst/>
        </p:spPr>
      </p:cxn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Question with Image 1">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5"/>
          <p:cNvGrpSpPr/>
          <p:nvPr userDrawn="1"/>
        </p:nvGrpSpPr>
        <p:grpSpPr>
          <a:xfrm>
            <a:off x="344455" y="225878"/>
            <a:ext cx="8449374" cy="6389597"/>
            <a:chOff x="344455" y="225878"/>
            <a:chExt cx="8449374" cy="6389597"/>
          </a:xfrm>
        </p:grpSpPr>
        <p:grpSp>
          <p:nvGrpSpPr>
            <p:cNvPr id="3" name="Group 15"/>
            <p:cNvGrpSpPr/>
            <p:nvPr userDrawn="1"/>
          </p:nvGrpSpPr>
          <p:grpSpPr bwMode="ltGray">
            <a:xfrm>
              <a:off x="344455" y="225878"/>
              <a:ext cx="229149" cy="229149"/>
              <a:chOff x="417083" y="635908"/>
              <a:chExt cx="229149" cy="229149"/>
            </a:xfrm>
          </p:grpSpPr>
          <p:cxnSp>
            <p:nvCxnSpPr>
              <p:cNvPr id="180" name="Straight Connector 1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16"/>
            <p:cNvGrpSpPr/>
            <p:nvPr userDrawn="1"/>
          </p:nvGrpSpPr>
          <p:grpSpPr bwMode="ltGray">
            <a:xfrm>
              <a:off x="2399511" y="225878"/>
              <a:ext cx="229149" cy="229149"/>
              <a:chOff x="417083" y="635908"/>
              <a:chExt cx="229149" cy="229149"/>
            </a:xfrm>
          </p:grpSpPr>
          <p:cxnSp>
            <p:nvCxnSpPr>
              <p:cNvPr id="178" name="Straight Connector 1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9"/>
            <p:cNvGrpSpPr/>
            <p:nvPr userDrawn="1"/>
          </p:nvGrpSpPr>
          <p:grpSpPr bwMode="ltGray">
            <a:xfrm>
              <a:off x="4454567" y="225878"/>
              <a:ext cx="229149" cy="229149"/>
              <a:chOff x="417083" y="635908"/>
              <a:chExt cx="229149" cy="229149"/>
            </a:xfrm>
          </p:grpSpPr>
          <p:cxnSp>
            <p:nvCxnSpPr>
              <p:cNvPr id="176" name="Straight Connector 17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21"/>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22"/>
            <p:cNvGrpSpPr/>
            <p:nvPr userDrawn="1"/>
          </p:nvGrpSpPr>
          <p:grpSpPr bwMode="ltGray">
            <a:xfrm>
              <a:off x="6509623" y="225878"/>
              <a:ext cx="229149" cy="229149"/>
              <a:chOff x="417083" y="635908"/>
              <a:chExt cx="229149" cy="229149"/>
            </a:xfrm>
          </p:grpSpPr>
          <p:cxnSp>
            <p:nvCxnSpPr>
              <p:cNvPr id="174" name="Straight Connector 2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2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5"/>
            <p:cNvGrpSpPr/>
            <p:nvPr userDrawn="1"/>
          </p:nvGrpSpPr>
          <p:grpSpPr bwMode="ltGray">
            <a:xfrm>
              <a:off x="8564680" y="225878"/>
              <a:ext cx="229149" cy="229149"/>
              <a:chOff x="417083" y="635908"/>
              <a:chExt cx="229149" cy="229149"/>
            </a:xfrm>
          </p:grpSpPr>
          <p:cxnSp>
            <p:nvCxnSpPr>
              <p:cNvPr id="172" name="Straight Connector 17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30"/>
            <p:cNvGrpSpPr/>
            <p:nvPr userDrawn="1"/>
          </p:nvGrpSpPr>
          <p:grpSpPr bwMode="ltGray">
            <a:xfrm>
              <a:off x="344455" y="2279361"/>
              <a:ext cx="229149" cy="229149"/>
              <a:chOff x="417083" y="635908"/>
              <a:chExt cx="229149" cy="229149"/>
            </a:xfrm>
          </p:grpSpPr>
          <p:cxnSp>
            <p:nvCxnSpPr>
              <p:cNvPr id="170" name="Straight Connector 16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31"/>
            <p:cNvGrpSpPr/>
            <p:nvPr userDrawn="1"/>
          </p:nvGrpSpPr>
          <p:grpSpPr bwMode="ltGray">
            <a:xfrm>
              <a:off x="2399511" y="2279361"/>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32"/>
            <p:cNvGrpSpPr/>
            <p:nvPr userDrawn="1"/>
          </p:nvGrpSpPr>
          <p:grpSpPr bwMode="ltGray">
            <a:xfrm>
              <a:off x="4454567" y="2279361"/>
              <a:ext cx="229149" cy="229149"/>
              <a:chOff x="417083" y="635908"/>
              <a:chExt cx="229149" cy="229149"/>
            </a:xfrm>
          </p:grpSpPr>
          <p:cxnSp>
            <p:nvCxnSpPr>
              <p:cNvPr id="166" name="Straight Connector 3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4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3"/>
            <p:cNvGrpSpPr/>
            <p:nvPr userDrawn="1"/>
          </p:nvGrpSpPr>
          <p:grpSpPr bwMode="ltGray">
            <a:xfrm>
              <a:off x="6509623" y="2279361"/>
              <a:ext cx="229149" cy="229149"/>
              <a:chOff x="417083" y="635908"/>
              <a:chExt cx="229149" cy="229149"/>
            </a:xfrm>
          </p:grpSpPr>
          <p:cxnSp>
            <p:nvCxnSpPr>
              <p:cNvPr id="164" name="Straight Connector 3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3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4"/>
            <p:cNvGrpSpPr/>
            <p:nvPr userDrawn="1"/>
          </p:nvGrpSpPr>
          <p:grpSpPr bwMode="ltGray">
            <a:xfrm>
              <a:off x="8564680" y="2279361"/>
              <a:ext cx="229149" cy="229149"/>
              <a:chOff x="417083" y="635908"/>
              <a:chExt cx="229149" cy="229149"/>
            </a:xfrm>
          </p:grpSpPr>
          <p:cxnSp>
            <p:nvCxnSpPr>
              <p:cNvPr id="162" name="Straight Connector 16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3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46"/>
            <p:cNvGrpSpPr/>
            <p:nvPr userDrawn="1"/>
          </p:nvGrpSpPr>
          <p:grpSpPr bwMode="ltGray">
            <a:xfrm>
              <a:off x="344455" y="4332844"/>
              <a:ext cx="229149" cy="229149"/>
              <a:chOff x="417083" y="635908"/>
              <a:chExt cx="229149" cy="229149"/>
            </a:xfrm>
          </p:grpSpPr>
          <p:cxnSp>
            <p:nvCxnSpPr>
              <p:cNvPr id="160" name="Straight Connector 15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47"/>
            <p:cNvGrpSpPr/>
            <p:nvPr userDrawn="1"/>
          </p:nvGrpSpPr>
          <p:grpSpPr bwMode="ltGray">
            <a:xfrm>
              <a:off x="2399511" y="4332844"/>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48"/>
            <p:cNvGrpSpPr/>
            <p:nvPr userDrawn="1"/>
          </p:nvGrpSpPr>
          <p:grpSpPr bwMode="ltGray">
            <a:xfrm>
              <a:off x="4454567" y="4332844"/>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9"/>
            <p:cNvGrpSpPr/>
            <p:nvPr userDrawn="1"/>
          </p:nvGrpSpPr>
          <p:grpSpPr bwMode="ltGray">
            <a:xfrm>
              <a:off x="6509623" y="4332844"/>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50"/>
            <p:cNvGrpSpPr/>
            <p:nvPr userDrawn="1"/>
          </p:nvGrpSpPr>
          <p:grpSpPr bwMode="ltGray">
            <a:xfrm>
              <a:off x="8564680" y="4332844"/>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62"/>
            <p:cNvGrpSpPr/>
            <p:nvPr userDrawn="1"/>
          </p:nvGrpSpPr>
          <p:grpSpPr bwMode="ltGray">
            <a:xfrm>
              <a:off x="344455" y="6386326"/>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63"/>
            <p:cNvGrpSpPr/>
            <p:nvPr userDrawn="1"/>
          </p:nvGrpSpPr>
          <p:grpSpPr bwMode="ltGray">
            <a:xfrm>
              <a:off x="2399511" y="6386326"/>
              <a:ext cx="229149" cy="229149"/>
              <a:chOff x="417083" y="635908"/>
              <a:chExt cx="229149" cy="229149"/>
            </a:xfrm>
          </p:grpSpPr>
          <p:cxnSp>
            <p:nvCxnSpPr>
              <p:cNvPr id="148" name="Straight Connector 14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64"/>
            <p:cNvGrpSpPr/>
            <p:nvPr userDrawn="1"/>
          </p:nvGrpSpPr>
          <p:grpSpPr bwMode="ltGray">
            <a:xfrm>
              <a:off x="4454567" y="6386326"/>
              <a:ext cx="229149" cy="229149"/>
              <a:chOff x="417083" y="635908"/>
              <a:chExt cx="229149" cy="229149"/>
            </a:xfrm>
          </p:grpSpPr>
          <p:cxnSp>
            <p:nvCxnSpPr>
              <p:cNvPr id="136" name="Straight Connector 13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5"/>
            <p:cNvGrpSpPr/>
            <p:nvPr userDrawn="1"/>
          </p:nvGrpSpPr>
          <p:grpSpPr bwMode="ltGray">
            <a:xfrm>
              <a:off x="6509623" y="6386326"/>
              <a:ext cx="229149" cy="229149"/>
              <a:chOff x="417083" y="635908"/>
              <a:chExt cx="229149" cy="229149"/>
            </a:xfrm>
          </p:grpSpPr>
          <p:cxnSp>
            <p:nvCxnSpPr>
              <p:cNvPr id="134" name="Straight Connector 13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6"/>
            <p:cNvGrpSpPr/>
            <p:nvPr userDrawn="1"/>
          </p:nvGrpSpPr>
          <p:grpSpPr bwMode="ltGray">
            <a:xfrm>
              <a:off x="8564680" y="6386326"/>
              <a:ext cx="229149" cy="229149"/>
              <a:chOff x="417083" y="635908"/>
              <a:chExt cx="229149" cy="229149"/>
            </a:xfrm>
          </p:grpSpPr>
          <p:cxnSp>
            <p:nvCxnSpPr>
              <p:cNvPr id="132" name="Straight Connector 13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87" name="Picture 86" descr="Blue-gridation.jpg"/>
          <p:cNvPicPr>
            <a:picLocks noChangeAspect="1"/>
          </p:cNvPicPr>
          <p:nvPr/>
        </p:nvPicPr>
        <p:blipFill>
          <a:blip r:embed="rId3"/>
          <a:stretch>
            <a:fillRect/>
          </a:stretch>
        </p:blipFill>
        <p:spPr bwMode="white">
          <a:xfrm>
            <a:off x="575421" y="471370"/>
            <a:ext cx="5930698" cy="3864077"/>
          </a:xfrm>
          <a:prstGeom prst="rect">
            <a:avLst/>
          </a:prstGeom>
        </p:spPr>
      </p:pic>
      <p:sp>
        <p:nvSpPr>
          <p:cNvPr id="78" name="Subtitle 2"/>
          <p:cNvSpPr>
            <a:spLocks noGrp="1"/>
          </p:cNvSpPr>
          <p:nvPr>
            <p:ph type="subTitle" idx="1" hasCustomPrompt="1"/>
          </p:nvPr>
        </p:nvSpPr>
        <p:spPr bwMode="black">
          <a:xfrm>
            <a:off x="904875" y="3217228"/>
            <a:ext cx="5290113" cy="366033"/>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0" name="Content Placeholder 82"/>
          <p:cNvSpPr>
            <a:spLocks noGrp="1"/>
          </p:cNvSpPr>
          <p:nvPr>
            <p:ph sz="quarter" idx="10" hasCustomPrompt="1"/>
          </p:nvPr>
        </p:nvSpPr>
        <p:spPr bwMode="black">
          <a:xfrm>
            <a:off x="904875" y="3590658"/>
            <a:ext cx="5292725" cy="317092"/>
          </a:xfrm>
        </p:spPr>
        <p:txBody>
          <a:bodyPr vert="horz" lIns="0" tIns="0" rIns="0" bIns="0"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5" name="Title 1"/>
          <p:cNvSpPr>
            <a:spLocks noGrp="1"/>
          </p:cNvSpPr>
          <p:nvPr>
            <p:ph type="ctrTitle" hasCustomPrompt="1"/>
          </p:nvPr>
        </p:nvSpPr>
        <p:spPr bwMode="black">
          <a:xfrm>
            <a:off x="911585" y="649948"/>
            <a:ext cx="5253242" cy="2338220"/>
          </a:xfrm>
        </p:spPr>
        <p:txBody>
          <a:bodyPr lIns="0" rIns="0" anchor="t" anchorCtr="0">
            <a:noAutofit/>
          </a:bodyPr>
          <a:lstStyle>
            <a:lvl1pPr algn="l">
              <a:lnSpc>
                <a:spcPct val="100000"/>
              </a:lnSpc>
              <a:defRPr sz="4400" b="0">
                <a:solidFill>
                  <a:schemeClr val="bg1"/>
                </a:solidFill>
                <a:latin typeface="+mj-lt"/>
              </a:defRPr>
            </a:lvl1pPr>
          </a:lstStyle>
          <a:p>
            <a:r>
              <a:rPr lang="en-US" dirty="0" smtClean="0"/>
              <a:t>click to edit master  title style </a:t>
            </a:r>
            <a:endParaRPr lang="en-US" dirty="0"/>
          </a:p>
        </p:txBody>
      </p:sp>
      <p:grpSp>
        <p:nvGrpSpPr>
          <p:cNvPr id="23" name="Group 74"/>
          <p:cNvGrpSpPr/>
          <p:nvPr userDrawn="1"/>
        </p:nvGrpSpPr>
        <p:grpSpPr>
          <a:xfrm>
            <a:off x="6754761" y="4564626"/>
            <a:ext cx="1806678" cy="1828800"/>
            <a:chOff x="6754761" y="4564626"/>
            <a:chExt cx="1806678" cy="1828800"/>
          </a:xfrm>
        </p:grpSpPr>
        <p:sp>
          <p:nvSpPr>
            <p:cNvPr id="91" name="Rectangle 90"/>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92" name="Picture 91" descr="Blue-WeCan.bmp"/>
            <p:cNvPicPr>
              <a:picLocks noChangeAspect="1"/>
            </p:cNvPicPr>
            <p:nvPr userDrawn="1"/>
          </p:nvPicPr>
          <p:blipFill>
            <a:blip r:embed="rId4"/>
            <a:stretch>
              <a:fillRect/>
            </a:stretch>
          </p:blipFill>
          <p:spPr>
            <a:xfrm>
              <a:off x="6903424" y="4706427"/>
              <a:ext cx="1154726" cy="256098"/>
            </a:xfrm>
            <a:prstGeom prst="rect">
              <a:avLst/>
            </a:prstGeom>
          </p:spPr>
        </p:pic>
        <p:pic>
          <p:nvPicPr>
            <p:cNvPr id="93" name="Picture 92" descr="Logo for title-300.bmp"/>
            <p:cNvPicPr>
              <a:picLocks noChangeAspect="1"/>
            </p:cNvPicPr>
            <p:nvPr userDrawn="1"/>
          </p:nvPicPr>
          <p:blipFill>
            <a:blip r:embed="rId5"/>
            <a:stretch>
              <a:fillRect/>
            </a:stretch>
          </p:blipFill>
          <p:spPr>
            <a:xfrm>
              <a:off x="7456956" y="5434290"/>
              <a:ext cx="1041159" cy="861281"/>
            </a:xfrm>
            <a:prstGeom prst="rect">
              <a:avLst/>
            </a:prstGeom>
          </p:spPr>
        </p:pic>
      </p:grpSp>
      <p:sp>
        <p:nvSpPr>
          <p:cNvPr id="73"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74" name="Elbow Connector 73"/>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
        <p:nvSpPr>
          <p:cNvPr id="75"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76" name="Elbow Connector 75"/>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 2">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5"/>
          <p:cNvGrpSpPr/>
          <p:nvPr userDrawn="1"/>
        </p:nvGrpSpPr>
        <p:grpSpPr>
          <a:xfrm>
            <a:off x="344455" y="225878"/>
            <a:ext cx="8449374" cy="6389597"/>
            <a:chOff x="344455" y="225878"/>
            <a:chExt cx="8449374" cy="6389597"/>
          </a:xfrm>
        </p:grpSpPr>
        <p:grpSp>
          <p:nvGrpSpPr>
            <p:cNvPr id="79" name="Group 15"/>
            <p:cNvGrpSpPr/>
            <p:nvPr userDrawn="1"/>
          </p:nvGrpSpPr>
          <p:grpSpPr bwMode="ltGray">
            <a:xfrm>
              <a:off x="344455" y="225878"/>
              <a:ext cx="229149" cy="229149"/>
              <a:chOff x="417083" y="635908"/>
              <a:chExt cx="229149" cy="229149"/>
            </a:xfrm>
          </p:grpSpPr>
          <p:cxnSp>
            <p:nvCxnSpPr>
              <p:cNvPr id="180" name="Straight Connector 1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0" name="Group 16"/>
            <p:cNvGrpSpPr/>
            <p:nvPr userDrawn="1"/>
          </p:nvGrpSpPr>
          <p:grpSpPr bwMode="ltGray">
            <a:xfrm>
              <a:off x="2399511" y="225878"/>
              <a:ext cx="229149" cy="229149"/>
              <a:chOff x="417083" y="635908"/>
              <a:chExt cx="229149" cy="229149"/>
            </a:xfrm>
          </p:grpSpPr>
          <p:cxnSp>
            <p:nvCxnSpPr>
              <p:cNvPr id="178" name="Straight Connector 1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1" name="Group 19"/>
            <p:cNvGrpSpPr/>
            <p:nvPr userDrawn="1"/>
          </p:nvGrpSpPr>
          <p:grpSpPr bwMode="ltGray">
            <a:xfrm>
              <a:off x="4454567" y="225878"/>
              <a:ext cx="229149" cy="229149"/>
              <a:chOff x="417083" y="635908"/>
              <a:chExt cx="229149" cy="229149"/>
            </a:xfrm>
          </p:grpSpPr>
          <p:cxnSp>
            <p:nvCxnSpPr>
              <p:cNvPr id="176" name="Straight Connector 17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21"/>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3" name="Group 22"/>
            <p:cNvGrpSpPr/>
            <p:nvPr userDrawn="1"/>
          </p:nvGrpSpPr>
          <p:grpSpPr bwMode="ltGray">
            <a:xfrm>
              <a:off x="6509623" y="225878"/>
              <a:ext cx="229149" cy="229149"/>
              <a:chOff x="417083" y="635908"/>
              <a:chExt cx="229149" cy="229149"/>
            </a:xfrm>
          </p:grpSpPr>
          <p:cxnSp>
            <p:nvCxnSpPr>
              <p:cNvPr id="174" name="Straight Connector 2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2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4" name="Group 25"/>
            <p:cNvGrpSpPr/>
            <p:nvPr userDrawn="1"/>
          </p:nvGrpSpPr>
          <p:grpSpPr bwMode="ltGray">
            <a:xfrm>
              <a:off x="8564680" y="225878"/>
              <a:ext cx="229149" cy="229149"/>
              <a:chOff x="417083" y="635908"/>
              <a:chExt cx="229149" cy="229149"/>
            </a:xfrm>
          </p:grpSpPr>
          <p:cxnSp>
            <p:nvCxnSpPr>
              <p:cNvPr id="172" name="Straight Connector 17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5" name="Group 30"/>
            <p:cNvGrpSpPr/>
            <p:nvPr userDrawn="1"/>
          </p:nvGrpSpPr>
          <p:grpSpPr bwMode="ltGray">
            <a:xfrm>
              <a:off x="344455" y="2279361"/>
              <a:ext cx="229149" cy="229149"/>
              <a:chOff x="417083" y="635908"/>
              <a:chExt cx="229149" cy="229149"/>
            </a:xfrm>
          </p:grpSpPr>
          <p:cxnSp>
            <p:nvCxnSpPr>
              <p:cNvPr id="170" name="Straight Connector 16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31"/>
            <p:cNvGrpSpPr/>
            <p:nvPr userDrawn="1"/>
          </p:nvGrpSpPr>
          <p:grpSpPr bwMode="ltGray">
            <a:xfrm>
              <a:off x="2399511" y="2279361"/>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32"/>
            <p:cNvGrpSpPr/>
            <p:nvPr userDrawn="1"/>
          </p:nvGrpSpPr>
          <p:grpSpPr bwMode="ltGray">
            <a:xfrm>
              <a:off x="4454567" y="2279361"/>
              <a:ext cx="229149" cy="229149"/>
              <a:chOff x="417083" y="635908"/>
              <a:chExt cx="229149" cy="229149"/>
            </a:xfrm>
          </p:grpSpPr>
          <p:cxnSp>
            <p:nvCxnSpPr>
              <p:cNvPr id="166" name="Straight Connector 3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4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33"/>
            <p:cNvGrpSpPr/>
            <p:nvPr userDrawn="1"/>
          </p:nvGrpSpPr>
          <p:grpSpPr bwMode="ltGray">
            <a:xfrm>
              <a:off x="6509623" y="2279361"/>
              <a:ext cx="229149" cy="229149"/>
              <a:chOff x="417083" y="635908"/>
              <a:chExt cx="229149" cy="229149"/>
            </a:xfrm>
          </p:grpSpPr>
          <p:cxnSp>
            <p:nvCxnSpPr>
              <p:cNvPr id="164" name="Straight Connector 3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3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34"/>
            <p:cNvGrpSpPr/>
            <p:nvPr userDrawn="1"/>
          </p:nvGrpSpPr>
          <p:grpSpPr bwMode="ltGray">
            <a:xfrm>
              <a:off x="8564680" y="2279361"/>
              <a:ext cx="229149" cy="229149"/>
              <a:chOff x="417083" y="635908"/>
              <a:chExt cx="229149" cy="229149"/>
            </a:xfrm>
          </p:grpSpPr>
          <p:cxnSp>
            <p:nvCxnSpPr>
              <p:cNvPr id="162" name="Straight Connector 16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3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2" name="Group 46"/>
            <p:cNvGrpSpPr/>
            <p:nvPr userDrawn="1"/>
          </p:nvGrpSpPr>
          <p:grpSpPr bwMode="ltGray">
            <a:xfrm>
              <a:off x="344455" y="4332844"/>
              <a:ext cx="229149" cy="229149"/>
              <a:chOff x="417083" y="635908"/>
              <a:chExt cx="229149" cy="229149"/>
            </a:xfrm>
          </p:grpSpPr>
          <p:cxnSp>
            <p:nvCxnSpPr>
              <p:cNvPr id="160" name="Straight Connector 15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47"/>
            <p:cNvGrpSpPr/>
            <p:nvPr userDrawn="1"/>
          </p:nvGrpSpPr>
          <p:grpSpPr bwMode="ltGray">
            <a:xfrm>
              <a:off x="2399511" y="4332844"/>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48"/>
            <p:cNvGrpSpPr/>
            <p:nvPr userDrawn="1"/>
          </p:nvGrpSpPr>
          <p:grpSpPr bwMode="ltGray">
            <a:xfrm>
              <a:off x="4454567" y="4332844"/>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5" name="Group 49"/>
            <p:cNvGrpSpPr/>
            <p:nvPr userDrawn="1"/>
          </p:nvGrpSpPr>
          <p:grpSpPr bwMode="ltGray">
            <a:xfrm>
              <a:off x="6509623" y="4332844"/>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6" name="Group 50"/>
            <p:cNvGrpSpPr/>
            <p:nvPr userDrawn="1"/>
          </p:nvGrpSpPr>
          <p:grpSpPr bwMode="ltGray">
            <a:xfrm>
              <a:off x="8564680" y="4332844"/>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7" name="Group 62"/>
            <p:cNvGrpSpPr/>
            <p:nvPr userDrawn="1"/>
          </p:nvGrpSpPr>
          <p:grpSpPr bwMode="ltGray">
            <a:xfrm>
              <a:off x="344455" y="6386326"/>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8" name="Group 63"/>
            <p:cNvGrpSpPr/>
            <p:nvPr userDrawn="1"/>
          </p:nvGrpSpPr>
          <p:grpSpPr bwMode="ltGray">
            <a:xfrm>
              <a:off x="2399511" y="6386326"/>
              <a:ext cx="229149" cy="229149"/>
              <a:chOff x="417083" y="635908"/>
              <a:chExt cx="229149" cy="229149"/>
            </a:xfrm>
          </p:grpSpPr>
          <p:cxnSp>
            <p:nvCxnSpPr>
              <p:cNvPr id="148" name="Straight Connector 14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9" name="Group 64"/>
            <p:cNvGrpSpPr/>
            <p:nvPr userDrawn="1"/>
          </p:nvGrpSpPr>
          <p:grpSpPr bwMode="ltGray">
            <a:xfrm>
              <a:off x="4454567" y="6386326"/>
              <a:ext cx="229149" cy="229149"/>
              <a:chOff x="417083" y="635908"/>
              <a:chExt cx="229149" cy="229149"/>
            </a:xfrm>
          </p:grpSpPr>
          <p:cxnSp>
            <p:nvCxnSpPr>
              <p:cNvPr id="136" name="Straight Connector 13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0" name="Group 65"/>
            <p:cNvGrpSpPr/>
            <p:nvPr userDrawn="1"/>
          </p:nvGrpSpPr>
          <p:grpSpPr bwMode="ltGray">
            <a:xfrm>
              <a:off x="6509623" y="6386326"/>
              <a:ext cx="229149" cy="229149"/>
              <a:chOff x="417083" y="635908"/>
              <a:chExt cx="229149" cy="229149"/>
            </a:xfrm>
          </p:grpSpPr>
          <p:cxnSp>
            <p:nvCxnSpPr>
              <p:cNvPr id="134" name="Straight Connector 13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1" name="Group 66"/>
            <p:cNvGrpSpPr/>
            <p:nvPr userDrawn="1"/>
          </p:nvGrpSpPr>
          <p:grpSpPr bwMode="ltGray">
            <a:xfrm>
              <a:off x="8564680" y="6386326"/>
              <a:ext cx="229149" cy="229149"/>
              <a:chOff x="417083" y="635908"/>
              <a:chExt cx="229149" cy="229149"/>
            </a:xfrm>
          </p:grpSpPr>
          <p:cxnSp>
            <p:nvCxnSpPr>
              <p:cNvPr id="132" name="Straight Connector 13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82" name="Picture 181" descr="Blue-gridation_s.jpg"/>
          <p:cNvPicPr>
            <a:picLocks noChangeAspect="1"/>
          </p:cNvPicPr>
          <p:nvPr userDrawn="1"/>
        </p:nvPicPr>
        <p:blipFill>
          <a:blip r:embed="rId3"/>
          <a:stretch>
            <a:fillRect/>
          </a:stretch>
        </p:blipFill>
        <p:spPr>
          <a:xfrm>
            <a:off x="586741" y="4567628"/>
            <a:ext cx="5909924" cy="1825798"/>
          </a:xfrm>
          <a:prstGeom prst="rect">
            <a:avLst/>
          </a:prstGeom>
        </p:spPr>
      </p:pic>
      <p:pic>
        <p:nvPicPr>
          <p:cNvPr id="82" name="Picture 81" descr="Blue-gridation_s.jpg"/>
          <p:cNvPicPr>
            <a:picLocks noChangeAspect="1"/>
          </p:cNvPicPr>
          <p:nvPr userDrawn="1"/>
        </p:nvPicPr>
        <p:blipFill>
          <a:blip r:embed="rId3"/>
          <a:stretch>
            <a:fillRect/>
          </a:stretch>
        </p:blipFill>
        <p:spPr bwMode="white">
          <a:xfrm>
            <a:off x="584112" y="4567628"/>
            <a:ext cx="5886154" cy="1825798"/>
          </a:xfrm>
          <a:prstGeom prst="rect">
            <a:avLst/>
          </a:prstGeom>
        </p:spPr>
      </p:pic>
      <p:sp>
        <p:nvSpPr>
          <p:cNvPr id="77" name="Title 1"/>
          <p:cNvSpPr>
            <a:spLocks noGrp="1"/>
          </p:cNvSpPr>
          <p:nvPr>
            <p:ph type="ctrTitle" hasCustomPrompt="1"/>
          </p:nvPr>
        </p:nvSpPr>
        <p:spPr bwMode="black">
          <a:xfrm>
            <a:off x="911584" y="4691582"/>
            <a:ext cx="5304862" cy="1052915"/>
          </a:xfrm>
        </p:spPr>
        <p:txBody>
          <a:bodyPr lIns="0" rIns="0" anchor="t" anchorCtr="0">
            <a:noAutofit/>
          </a:bodyPr>
          <a:lstStyle>
            <a:lvl1pPr algn="l">
              <a:lnSpc>
                <a:spcPct val="90000"/>
              </a:lnSpc>
              <a:defRPr sz="3600" b="0">
                <a:solidFill>
                  <a:schemeClr val="bg1"/>
                </a:solidFill>
                <a:latin typeface="+mj-lt"/>
              </a:defRPr>
            </a:lvl1pPr>
          </a:lstStyle>
          <a:p>
            <a:r>
              <a:rPr lang="en-US" dirty="0" smtClean="0"/>
              <a:t>click to edit master title style</a:t>
            </a:r>
            <a:endParaRPr lang="en-US" dirty="0"/>
          </a:p>
        </p:txBody>
      </p:sp>
      <p:sp>
        <p:nvSpPr>
          <p:cNvPr id="76" name="Subtitle 2"/>
          <p:cNvSpPr>
            <a:spLocks noGrp="1"/>
          </p:cNvSpPr>
          <p:nvPr>
            <p:ph type="subTitle" idx="1" hasCustomPrompt="1"/>
          </p:nvPr>
        </p:nvSpPr>
        <p:spPr bwMode="black">
          <a:xfrm>
            <a:off x="918958" y="5751874"/>
            <a:ext cx="5304861" cy="265468"/>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6" name="Content Placeholder 82"/>
          <p:cNvSpPr>
            <a:spLocks noGrp="1"/>
          </p:cNvSpPr>
          <p:nvPr>
            <p:ph sz="quarter" idx="11" hasCustomPrompt="1"/>
          </p:nvPr>
        </p:nvSpPr>
        <p:spPr bwMode="black">
          <a:xfrm>
            <a:off x="912249" y="5991823"/>
            <a:ext cx="5311570" cy="307377"/>
          </a:xfrm>
        </p:spPr>
        <p:txBody>
          <a:bodyPr vert="horz" lIns="0" tIns="0" rIns="0" bIns="0" rtlCol="0" anchor="t">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grpSp>
        <p:nvGrpSpPr>
          <p:cNvPr id="75" name="Group 74"/>
          <p:cNvGrpSpPr/>
          <p:nvPr userDrawn="1"/>
        </p:nvGrpSpPr>
        <p:grpSpPr>
          <a:xfrm>
            <a:off x="6754761" y="4564626"/>
            <a:ext cx="1806678" cy="1828800"/>
            <a:chOff x="6754761" y="4564626"/>
            <a:chExt cx="1806678" cy="1828800"/>
          </a:xfrm>
        </p:grpSpPr>
        <p:sp>
          <p:nvSpPr>
            <p:cNvPr id="92" name="Rectangle 9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94" name="Picture 93" descr="Logo for title-300.bmp"/>
            <p:cNvPicPr>
              <a:picLocks noChangeAspect="1"/>
            </p:cNvPicPr>
            <p:nvPr userDrawn="1"/>
          </p:nvPicPr>
          <p:blipFill>
            <a:blip r:embed="rId4"/>
            <a:stretch>
              <a:fillRect/>
            </a:stretch>
          </p:blipFill>
          <p:spPr>
            <a:xfrm>
              <a:off x="7456956" y="5434290"/>
              <a:ext cx="1041159" cy="861281"/>
            </a:xfrm>
            <a:prstGeom prst="rect">
              <a:avLst/>
            </a:prstGeom>
          </p:spPr>
        </p:pic>
      </p:grpSp>
      <p:sp>
        <p:nvSpPr>
          <p:cNvPr id="74" name="Rectangle 11"/>
          <p:cNvSpPr>
            <a:spLocks noChangeArrowheads="1"/>
          </p:cNvSpPr>
          <p:nvPr userDrawn="1"/>
        </p:nvSpPr>
        <p:spPr bwMode="auto">
          <a:xfrm>
            <a:off x="9436757" y="970960"/>
            <a:ext cx="697584" cy="4785926"/>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100000"/>
              </a:lnSpc>
            </a:pPr>
            <a:r>
              <a:rPr lang="en-US" sz="900" b="1" dirty="0" smtClean="0">
                <a:solidFill>
                  <a:srgbClr val="D4151B"/>
                </a:solidFill>
              </a:rPr>
              <a:t>WHEN TITLE </a:t>
            </a:r>
            <a:r>
              <a:rPr lang="en-US" sz="800" b="0" dirty="0" smtClean="0">
                <a:solidFill>
                  <a:srgbClr val="D4151B"/>
                </a:solidFill>
              </a:rPr>
              <a:t/>
            </a:r>
            <a:br>
              <a:rPr lang="en-US" sz="800" b="0" dirty="0" smtClean="0">
                <a:solidFill>
                  <a:srgbClr val="D4151B"/>
                </a:solidFill>
              </a:rPr>
            </a:br>
            <a:r>
              <a:rPr lang="en-US" sz="1600" b="1" dirty="0" smtClean="0">
                <a:solidFill>
                  <a:srgbClr val="D4151B"/>
                </a:solidFill>
              </a:rPr>
              <a:t>IS NOT </a:t>
            </a:r>
            <a:r>
              <a:rPr lang="en-US" sz="800" b="0" dirty="0" smtClean="0">
                <a:solidFill>
                  <a:srgbClr val="D4151B"/>
                </a:solidFill>
              </a:rPr>
              <a:t/>
            </a:r>
            <a:br>
              <a:rPr lang="en-US" sz="800" b="0" dirty="0" smtClean="0">
                <a:solidFill>
                  <a:srgbClr val="D4151B"/>
                </a:solidFill>
              </a:rPr>
            </a:br>
            <a:r>
              <a:rPr lang="en-US" sz="900" b="1" dirty="0" smtClean="0">
                <a:solidFill>
                  <a:srgbClr val="D4151B"/>
                </a:solidFill>
              </a:rPr>
              <a:t>A QUESTION</a:t>
            </a:r>
            <a:endParaRPr lang="en-US" sz="800" b="1"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endParaRPr lang="en-US" sz="800" dirty="0" smtClean="0">
              <a:solidFill>
                <a:srgbClr val="D4151B"/>
              </a:solidFill>
            </a:endParaRPr>
          </a:p>
          <a:p>
            <a:pPr algn="l">
              <a:lnSpc>
                <a:spcPct val="100000"/>
              </a:lnSpc>
            </a:pPr>
            <a:r>
              <a:rPr lang="en-US" sz="3600" b="1" dirty="0" smtClean="0">
                <a:solidFill>
                  <a:srgbClr val="D4151B"/>
                </a:solidFill>
              </a:rPr>
              <a:t>NO </a:t>
            </a:r>
          </a:p>
          <a:p>
            <a:pPr algn="l">
              <a:lnSpc>
                <a:spcPct val="100000"/>
              </a:lnSpc>
            </a:pPr>
            <a:r>
              <a:rPr lang="en-US" sz="1200" b="1" dirty="0" smtClean="0">
                <a:solidFill>
                  <a:srgbClr val="D4151B"/>
                </a:solidFill>
              </a:rPr>
              <a:t>‘WE CAN’</a:t>
            </a:r>
            <a:endParaRPr lang="en-US" sz="1200" b="1" dirty="0">
              <a:solidFill>
                <a:srgbClr val="D4151B"/>
              </a:solidFill>
            </a:endParaRPr>
          </a:p>
        </p:txBody>
      </p:sp>
      <p:cxnSp>
        <p:nvCxnSpPr>
          <p:cNvPr id="88" name="Elbow Connector 87"/>
          <p:cNvCxnSpPr/>
          <p:nvPr userDrawn="1"/>
        </p:nvCxnSpPr>
        <p:spPr>
          <a:xfrm>
            <a:off x="9283111" y="1530524"/>
            <a:ext cx="25254" cy="3446459"/>
          </a:xfrm>
          <a:prstGeom prst="bentConnector3">
            <a:avLst>
              <a:gd name="adj1" fmla="val 1005203"/>
            </a:avLst>
          </a:prstGeom>
          <a:noFill/>
          <a:ln w="25400">
            <a:solidFill>
              <a:srgbClr val="FF00FF"/>
            </a:solidFill>
            <a:round/>
            <a:headEnd/>
            <a:tailEnd type="triangle" w="med" len="med"/>
          </a:ln>
          <a:effectLst/>
        </p:spPr>
      </p:cxn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Question with Imag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5"/>
          <p:cNvGrpSpPr/>
          <p:nvPr userDrawn="1"/>
        </p:nvGrpSpPr>
        <p:grpSpPr>
          <a:xfrm>
            <a:off x="344455" y="225878"/>
            <a:ext cx="8449374" cy="6389597"/>
            <a:chOff x="344455" y="225878"/>
            <a:chExt cx="8449374" cy="6389597"/>
          </a:xfrm>
        </p:grpSpPr>
        <p:grpSp>
          <p:nvGrpSpPr>
            <p:cNvPr id="3" name="Group 15"/>
            <p:cNvGrpSpPr/>
            <p:nvPr userDrawn="1"/>
          </p:nvGrpSpPr>
          <p:grpSpPr bwMode="ltGray">
            <a:xfrm>
              <a:off x="344455" y="225878"/>
              <a:ext cx="229149" cy="229149"/>
              <a:chOff x="417083" y="635908"/>
              <a:chExt cx="229149" cy="229149"/>
            </a:xfrm>
          </p:grpSpPr>
          <p:cxnSp>
            <p:nvCxnSpPr>
              <p:cNvPr id="180" name="Straight Connector 1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16"/>
            <p:cNvGrpSpPr/>
            <p:nvPr userDrawn="1"/>
          </p:nvGrpSpPr>
          <p:grpSpPr bwMode="ltGray">
            <a:xfrm>
              <a:off x="2399511" y="225878"/>
              <a:ext cx="229149" cy="229149"/>
              <a:chOff x="417083" y="635908"/>
              <a:chExt cx="229149" cy="229149"/>
            </a:xfrm>
          </p:grpSpPr>
          <p:cxnSp>
            <p:nvCxnSpPr>
              <p:cNvPr id="178" name="Straight Connector 1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19"/>
            <p:cNvGrpSpPr/>
            <p:nvPr userDrawn="1"/>
          </p:nvGrpSpPr>
          <p:grpSpPr bwMode="ltGray">
            <a:xfrm>
              <a:off x="4454567" y="225878"/>
              <a:ext cx="229149" cy="229149"/>
              <a:chOff x="417083" y="635908"/>
              <a:chExt cx="229149" cy="229149"/>
            </a:xfrm>
          </p:grpSpPr>
          <p:cxnSp>
            <p:nvCxnSpPr>
              <p:cNvPr id="176" name="Straight Connector 17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21"/>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22"/>
            <p:cNvGrpSpPr/>
            <p:nvPr userDrawn="1"/>
          </p:nvGrpSpPr>
          <p:grpSpPr bwMode="ltGray">
            <a:xfrm>
              <a:off x="6509623" y="225878"/>
              <a:ext cx="229149" cy="229149"/>
              <a:chOff x="417083" y="635908"/>
              <a:chExt cx="229149" cy="229149"/>
            </a:xfrm>
          </p:grpSpPr>
          <p:cxnSp>
            <p:nvCxnSpPr>
              <p:cNvPr id="174" name="Straight Connector 2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2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25"/>
            <p:cNvGrpSpPr/>
            <p:nvPr userDrawn="1"/>
          </p:nvGrpSpPr>
          <p:grpSpPr bwMode="ltGray">
            <a:xfrm>
              <a:off x="8564680" y="225878"/>
              <a:ext cx="229149" cy="229149"/>
              <a:chOff x="417083" y="635908"/>
              <a:chExt cx="229149" cy="229149"/>
            </a:xfrm>
          </p:grpSpPr>
          <p:cxnSp>
            <p:nvCxnSpPr>
              <p:cNvPr id="172" name="Straight Connector 17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30"/>
            <p:cNvGrpSpPr/>
            <p:nvPr userDrawn="1"/>
          </p:nvGrpSpPr>
          <p:grpSpPr bwMode="ltGray">
            <a:xfrm>
              <a:off x="344455" y="2279361"/>
              <a:ext cx="229149" cy="229149"/>
              <a:chOff x="417083" y="635908"/>
              <a:chExt cx="229149" cy="229149"/>
            </a:xfrm>
          </p:grpSpPr>
          <p:cxnSp>
            <p:nvCxnSpPr>
              <p:cNvPr id="170" name="Straight Connector 16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31"/>
            <p:cNvGrpSpPr/>
            <p:nvPr userDrawn="1"/>
          </p:nvGrpSpPr>
          <p:grpSpPr bwMode="ltGray">
            <a:xfrm>
              <a:off x="2399511" y="2279361"/>
              <a:ext cx="229149" cy="229149"/>
              <a:chOff x="417083" y="635908"/>
              <a:chExt cx="229149" cy="229149"/>
            </a:xfrm>
          </p:grpSpPr>
          <p:cxnSp>
            <p:nvCxnSpPr>
              <p:cNvPr id="168" name="Straight Connector 16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32"/>
            <p:cNvGrpSpPr/>
            <p:nvPr userDrawn="1"/>
          </p:nvGrpSpPr>
          <p:grpSpPr bwMode="ltGray">
            <a:xfrm>
              <a:off x="4454567" y="2279361"/>
              <a:ext cx="229149" cy="229149"/>
              <a:chOff x="417083" y="635908"/>
              <a:chExt cx="229149" cy="229149"/>
            </a:xfrm>
          </p:grpSpPr>
          <p:cxnSp>
            <p:nvCxnSpPr>
              <p:cNvPr id="166" name="Straight Connector 3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4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3"/>
            <p:cNvGrpSpPr/>
            <p:nvPr userDrawn="1"/>
          </p:nvGrpSpPr>
          <p:grpSpPr bwMode="ltGray">
            <a:xfrm>
              <a:off x="6509623" y="2279361"/>
              <a:ext cx="229149" cy="229149"/>
              <a:chOff x="417083" y="635908"/>
              <a:chExt cx="229149" cy="229149"/>
            </a:xfrm>
          </p:grpSpPr>
          <p:cxnSp>
            <p:nvCxnSpPr>
              <p:cNvPr id="164" name="Straight Connector 3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3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4"/>
            <p:cNvGrpSpPr/>
            <p:nvPr userDrawn="1"/>
          </p:nvGrpSpPr>
          <p:grpSpPr bwMode="ltGray">
            <a:xfrm>
              <a:off x="8564680" y="2279361"/>
              <a:ext cx="229149" cy="229149"/>
              <a:chOff x="417083" y="635908"/>
              <a:chExt cx="229149" cy="229149"/>
            </a:xfrm>
          </p:grpSpPr>
          <p:cxnSp>
            <p:nvCxnSpPr>
              <p:cNvPr id="162" name="Straight Connector 16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3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46"/>
            <p:cNvGrpSpPr/>
            <p:nvPr userDrawn="1"/>
          </p:nvGrpSpPr>
          <p:grpSpPr bwMode="ltGray">
            <a:xfrm>
              <a:off x="344455" y="4332844"/>
              <a:ext cx="229149" cy="229149"/>
              <a:chOff x="417083" y="635908"/>
              <a:chExt cx="229149" cy="229149"/>
            </a:xfrm>
          </p:grpSpPr>
          <p:cxnSp>
            <p:nvCxnSpPr>
              <p:cNvPr id="160" name="Straight Connector 15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47"/>
            <p:cNvGrpSpPr/>
            <p:nvPr userDrawn="1"/>
          </p:nvGrpSpPr>
          <p:grpSpPr bwMode="ltGray">
            <a:xfrm>
              <a:off x="2399511" y="4332844"/>
              <a:ext cx="229149" cy="229149"/>
              <a:chOff x="417083" y="635908"/>
              <a:chExt cx="229149" cy="229149"/>
            </a:xfrm>
          </p:grpSpPr>
          <p:cxnSp>
            <p:nvCxnSpPr>
              <p:cNvPr id="158" name="Straight Connector 15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48"/>
            <p:cNvGrpSpPr/>
            <p:nvPr userDrawn="1"/>
          </p:nvGrpSpPr>
          <p:grpSpPr bwMode="ltGray">
            <a:xfrm>
              <a:off x="4454567" y="4332844"/>
              <a:ext cx="229149" cy="229149"/>
              <a:chOff x="417083" y="635908"/>
              <a:chExt cx="229149" cy="229149"/>
            </a:xfrm>
          </p:grpSpPr>
          <p:cxnSp>
            <p:nvCxnSpPr>
              <p:cNvPr id="156" name="Straight Connector 15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9"/>
            <p:cNvGrpSpPr/>
            <p:nvPr userDrawn="1"/>
          </p:nvGrpSpPr>
          <p:grpSpPr bwMode="ltGray">
            <a:xfrm>
              <a:off x="6509623" y="4332844"/>
              <a:ext cx="229149" cy="229149"/>
              <a:chOff x="417083" y="635908"/>
              <a:chExt cx="229149" cy="229149"/>
            </a:xfrm>
          </p:grpSpPr>
          <p:cxnSp>
            <p:nvCxnSpPr>
              <p:cNvPr id="154" name="Straight Connector 15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50"/>
            <p:cNvGrpSpPr/>
            <p:nvPr userDrawn="1"/>
          </p:nvGrpSpPr>
          <p:grpSpPr bwMode="ltGray">
            <a:xfrm>
              <a:off x="8564680" y="4332844"/>
              <a:ext cx="229149" cy="229149"/>
              <a:chOff x="417083" y="635908"/>
              <a:chExt cx="229149" cy="229149"/>
            </a:xfrm>
          </p:grpSpPr>
          <p:cxnSp>
            <p:nvCxnSpPr>
              <p:cNvPr id="152" name="Straight Connector 15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62"/>
            <p:cNvGrpSpPr/>
            <p:nvPr userDrawn="1"/>
          </p:nvGrpSpPr>
          <p:grpSpPr bwMode="ltGray">
            <a:xfrm>
              <a:off x="344455" y="6386326"/>
              <a:ext cx="229149" cy="229149"/>
              <a:chOff x="417083" y="635908"/>
              <a:chExt cx="229149" cy="229149"/>
            </a:xfrm>
          </p:grpSpPr>
          <p:cxnSp>
            <p:nvCxnSpPr>
              <p:cNvPr id="150" name="Straight Connector 149"/>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63"/>
            <p:cNvGrpSpPr/>
            <p:nvPr userDrawn="1"/>
          </p:nvGrpSpPr>
          <p:grpSpPr bwMode="ltGray">
            <a:xfrm>
              <a:off x="2399511" y="6386326"/>
              <a:ext cx="229149" cy="229149"/>
              <a:chOff x="417083" y="635908"/>
              <a:chExt cx="229149" cy="229149"/>
            </a:xfrm>
          </p:grpSpPr>
          <p:cxnSp>
            <p:nvCxnSpPr>
              <p:cNvPr id="148" name="Straight Connector 147"/>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64"/>
            <p:cNvGrpSpPr/>
            <p:nvPr userDrawn="1"/>
          </p:nvGrpSpPr>
          <p:grpSpPr bwMode="ltGray">
            <a:xfrm>
              <a:off x="4454567" y="6386326"/>
              <a:ext cx="229149" cy="229149"/>
              <a:chOff x="417083" y="635908"/>
              <a:chExt cx="229149" cy="229149"/>
            </a:xfrm>
          </p:grpSpPr>
          <p:cxnSp>
            <p:nvCxnSpPr>
              <p:cNvPr id="136" name="Straight Connector 135"/>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5"/>
            <p:cNvGrpSpPr/>
            <p:nvPr userDrawn="1"/>
          </p:nvGrpSpPr>
          <p:grpSpPr bwMode="ltGray">
            <a:xfrm>
              <a:off x="6509623" y="6386326"/>
              <a:ext cx="229149" cy="229149"/>
              <a:chOff x="417083" y="635908"/>
              <a:chExt cx="229149" cy="229149"/>
            </a:xfrm>
          </p:grpSpPr>
          <p:cxnSp>
            <p:nvCxnSpPr>
              <p:cNvPr id="134" name="Straight Connector 133"/>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6"/>
            <p:cNvGrpSpPr/>
            <p:nvPr userDrawn="1"/>
          </p:nvGrpSpPr>
          <p:grpSpPr bwMode="ltGray">
            <a:xfrm>
              <a:off x="8564680" y="6386326"/>
              <a:ext cx="229149" cy="229149"/>
              <a:chOff x="417083" y="635908"/>
              <a:chExt cx="229149" cy="229149"/>
            </a:xfrm>
          </p:grpSpPr>
          <p:cxnSp>
            <p:nvCxnSpPr>
              <p:cNvPr id="132" name="Straight Connector 131"/>
              <p:cNvCxnSpPr/>
              <p:nvPr userDrawn="1"/>
            </p:nvCxnSpPr>
            <p:spPr bwMode="ltGray">
              <a:xfrm>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bwMode="ltGray">
              <a:xfrm rot="5400000">
                <a:off x="417083" y="750054"/>
                <a:ext cx="229149" cy="85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82" name="Picture 181" descr="Blue-gridation_s.jpg"/>
          <p:cNvPicPr>
            <a:picLocks noChangeAspect="1"/>
          </p:cNvPicPr>
          <p:nvPr userDrawn="1"/>
        </p:nvPicPr>
        <p:blipFill>
          <a:blip r:embed="rId3"/>
          <a:stretch>
            <a:fillRect/>
          </a:stretch>
        </p:blipFill>
        <p:spPr>
          <a:xfrm>
            <a:off x="586741" y="4567628"/>
            <a:ext cx="5909924" cy="1825798"/>
          </a:xfrm>
          <a:prstGeom prst="rect">
            <a:avLst/>
          </a:prstGeom>
        </p:spPr>
      </p:pic>
      <p:pic>
        <p:nvPicPr>
          <p:cNvPr id="82" name="Picture 81" descr="Blue-gridation_s.jpg"/>
          <p:cNvPicPr>
            <a:picLocks noChangeAspect="1"/>
          </p:cNvPicPr>
          <p:nvPr userDrawn="1"/>
        </p:nvPicPr>
        <p:blipFill>
          <a:blip r:embed="rId3"/>
          <a:stretch>
            <a:fillRect/>
          </a:stretch>
        </p:blipFill>
        <p:spPr bwMode="white">
          <a:xfrm>
            <a:off x="584112" y="4567628"/>
            <a:ext cx="5886154" cy="1825798"/>
          </a:xfrm>
          <a:prstGeom prst="rect">
            <a:avLst/>
          </a:prstGeom>
        </p:spPr>
      </p:pic>
      <p:sp>
        <p:nvSpPr>
          <p:cNvPr id="77" name="Title 1"/>
          <p:cNvSpPr>
            <a:spLocks noGrp="1"/>
          </p:cNvSpPr>
          <p:nvPr>
            <p:ph type="ctrTitle" hasCustomPrompt="1"/>
          </p:nvPr>
        </p:nvSpPr>
        <p:spPr bwMode="black">
          <a:xfrm>
            <a:off x="911584" y="4691582"/>
            <a:ext cx="5304862" cy="1052915"/>
          </a:xfrm>
        </p:spPr>
        <p:txBody>
          <a:bodyPr lIns="0" rIns="0" anchor="t" anchorCtr="0">
            <a:noAutofit/>
          </a:bodyPr>
          <a:lstStyle>
            <a:lvl1pPr algn="l">
              <a:lnSpc>
                <a:spcPct val="90000"/>
              </a:lnSpc>
              <a:defRPr sz="3600" b="0">
                <a:solidFill>
                  <a:schemeClr val="bg1"/>
                </a:solidFill>
                <a:latin typeface="+mj-lt"/>
              </a:defRPr>
            </a:lvl1pPr>
          </a:lstStyle>
          <a:p>
            <a:r>
              <a:rPr lang="en-US" dirty="0" smtClean="0"/>
              <a:t>click to edit master title style</a:t>
            </a:r>
            <a:endParaRPr lang="en-US" dirty="0"/>
          </a:p>
        </p:txBody>
      </p:sp>
      <p:sp>
        <p:nvSpPr>
          <p:cNvPr id="76" name="Subtitle 2"/>
          <p:cNvSpPr>
            <a:spLocks noGrp="1"/>
          </p:cNvSpPr>
          <p:nvPr>
            <p:ph type="subTitle" idx="1" hasCustomPrompt="1"/>
          </p:nvPr>
        </p:nvSpPr>
        <p:spPr bwMode="black">
          <a:xfrm>
            <a:off x="918958" y="5751874"/>
            <a:ext cx="5304861" cy="265468"/>
          </a:xfrm>
        </p:spPr>
        <p:txBody>
          <a:bodyPr lIns="0" tIns="0" rIns="0" bIns="0"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6" name="Content Placeholder 82"/>
          <p:cNvSpPr>
            <a:spLocks noGrp="1"/>
          </p:cNvSpPr>
          <p:nvPr>
            <p:ph sz="quarter" idx="11" hasCustomPrompt="1"/>
          </p:nvPr>
        </p:nvSpPr>
        <p:spPr bwMode="black">
          <a:xfrm>
            <a:off x="912249" y="5991823"/>
            <a:ext cx="5311570" cy="307377"/>
          </a:xfrm>
        </p:spPr>
        <p:txBody>
          <a:bodyPr vert="horz" lIns="0" tIns="0" rIns="0" bIns="0" rtlCol="0" anchor="t">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grpSp>
        <p:nvGrpSpPr>
          <p:cNvPr id="23" name="Group 74"/>
          <p:cNvGrpSpPr/>
          <p:nvPr userDrawn="1"/>
        </p:nvGrpSpPr>
        <p:grpSpPr>
          <a:xfrm>
            <a:off x="6754761" y="4564626"/>
            <a:ext cx="1806678" cy="1828800"/>
            <a:chOff x="6754761" y="4564626"/>
            <a:chExt cx="1806678" cy="1828800"/>
          </a:xfrm>
        </p:grpSpPr>
        <p:sp>
          <p:nvSpPr>
            <p:cNvPr id="92" name="Rectangle 9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Joey" pitchFamily="50" charset="0"/>
              </a:endParaRPr>
            </a:p>
          </p:txBody>
        </p:sp>
        <p:pic>
          <p:nvPicPr>
            <p:cNvPr id="93" name="Picture 92" descr="Blue-WeCan.bmp"/>
            <p:cNvPicPr>
              <a:picLocks noChangeAspect="1"/>
            </p:cNvPicPr>
            <p:nvPr userDrawn="1"/>
          </p:nvPicPr>
          <p:blipFill>
            <a:blip r:embed="rId4"/>
            <a:stretch>
              <a:fillRect/>
            </a:stretch>
          </p:blipFill>
          <p:spPr>
            <a:xfrm>
              <a:off x="6903424" y="4706427"/>
              <a:ext cx="1154726" cy="256098"/>
            </a:xfrm>
            <a:prstGeom prst="rect">
              <a:avLst/>
            </a:prstGeom>
          </p:spPr>
        </p:pic>
        <p:pic>
          <p:nvPicPr>
            <p:cNvPr id="94" name="Picture 93" descr="Logo for title-300.bmp"/>
            <p:cNvPicPr>
              <a:picLocks noChangeAspect="1"/>
            </p:cNvPicPr>
            <p:nvPr userDrawn="1"/>
          </p:nvPicPr>
          <p:blipFill>
            <a:blip r:embed="rId5"/>
            <a:stretch>
              <a:fillRect/>
            </a:stretch>
          </p:blipFill>
          <p:spPr>
            <a:xfrm>
              <a:off x="7456956" y="5434290"/>
              <a:ext cx="1041159" cy="861281"/>
            </a:xfrm>
            <a:prstGeom prst="rect">
              <a:avLst/>
            </a:prstGeom>
          </p:spPr>
        </p:pic>
      </p:grpSp>
      <p:sp>
        <p:nvSpPr>
          <p:cNvPr id="74"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75" name="Elbow Connector 74"/>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
        <p:nvSpPr>
          <p:cNvPr id="78" name="Rectangle 11"/>
          <p:cNvSpPr>
            <a:spLocks noChangeArrowheads="1"/>
          </p:cNvSpPr>
          <p:nvPr userDrawn="1"/>
        </p:nvSpPr>
        <p:spPr bwMode="auto">
          <a:xfrm>
            <a:off x="9490091" y="490843"/>
            <a:ext cx="838985" cy="4993675"/>
          </a:xfrm>
          <a:prstGeom prst="rect">
            <a:avLst/>
          </a:prstGeom>
          <a:solidFill>
            <a:srgbClr val="FAEB96"/>
          </a:solidFill>
          <a:ln w="9525">
            <a:noFill/>
            <a:miter lim="800000"/>
            <a:headEnd/>
            <a:tailEnd/>
          </a:ln>
          <a:effectLst/>
        </p:spPr>
        <p:txBody>
          <a:bodyPr wrap="square" lIns="45720" tIns="0" rIns="0" bIns="0" anchor="b">
            <a:spAutoFit/>
          </a:bodyPr>
          <a:lstStyle/>
          <a:p>
            <a:pPr algn="l">
              <a:lnSpc>
                <a:spcPct val="75000"/>
              </a:lnSpc>
            </a:pPr>
            <a:r>
              <a:rPr lang="en-US" sz="2400" b="1" dirty="0" smtClean="0">
                <a:solidFill>
                  <a:schemeClr val="accent2">
                    <a:lumMod val="75000"/>
                  </a:schemeClr>
                </a:solidFill>
              </a:rPr>
              <a:t>TITLE </a:t>
            </a:r>
            <a:endParaRPr lang="en-US" sz="1200" b="1" dirty="0" smtClean="0">
              <a:solidFill>
                <a:schemeClr val="accent2">
                  <a:lumMod val="75000"/>
                </a:schemeClr>
              </a:solidFill>
            </a:endParaRPr>
          </a:p>
          <a:p>
            <a:pPr algn="l">
              <a:lnSpc>
                <a:spcPct val="70000"/>
              </a:lnSpc>
            </a:pPr>
            <a:r>
              <a:rPr lang="en-US" sz="3300" b="1" dirty="0" smtClean="0">
                <a:solidFill>
                  <a:schemeClr val="accent2">
                    <a:lumMod val="75000"/>
                  </a:schemeClr>
                </a:solidFill>
              </a:rPr>
              <a:t>IS A</a:t>
            </a:r>
            <a:br>
              <a:rPr lang="en-US" sz="3300" b="1" dirty="0" smtClean="0">
                <a:solidFill>
                  <a:schemeClr val="accent2">
                    <a:lumMod val="75000"/>
                  </a:schemeClr>
                </a:solidFill>
              </a:rPr>
            </a:br>
            <a:r>
              <a:rPr lang="en-US" sz="1200" b="1" dirty="0" smtClean="0">
                <a:solidFill>
                  <a:schemeClr val="accent2">
                    <a:lumMod val="75000"/>
                  </a:schemeClr>
                </a:solidFill>
              </a:rPr>
              <a:t>QUESTION</a:t>
            </a: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algn="l">
              <a:lnSpc>
                <a:spcPct val="100000"/>
              </a:lnSpc>
            </a:pPr>
            <a:endParaRPr lang="en-US" sz="800" dirty="0" smtClean="0">
              <a:solidFill>
                <a:schemeClr val="accent2">
                  <a:lumMod val="7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‘WE CAN’</a:t>
            </a:r>
            <a:br>
              <a:rPr lang="en-US" sz="1400" b="1" dirty="0" smtClean="0">
                <a:solidFill>
                  <a:schemeClr val="accent2">
                    <a:lumMod val="75000"/>
                  </a:schemeClr>
                </a:solidFill>
              </a:rPr>
            </a:br>
            <a:r>
              <a:rPr lang="en-US" sz="1400" b="1" dirty="0" smtClean="0">
                <a:solidFill>
                  <a:schemeClr val="accent2">
                    <a:lumMod val="75000"/>
                  </a:schemeClr>
                </a:solidFill>
              </a:rPr>
              <a:t>ANSWER</a:t>
            </a:r>
          </a:p>
          <a:p>
            <a:pPr algn="l">
              <a:lnSpc>
                <a:spcPct val="100000"/>
              </a:lnSpc>
            </a:pPr>
            <a:r>
              <a:rPr lang="en-US" sz="1400" b="1" dirty="0" smtClean="0">
                <a:solidFill>
                  <a:schemeClr val="accent2">
                    <a:lumMod val="75000"/>
                  </a:schemeClr>
                </a:solidFill>
              </a:rPr>
              <a:t>IN BOX</a:t>
            </a:r>
            <a:endParaRPr lang="en-US" sz="1400" b="1" dirty="0">
              <a:solidFill>
                <a:schemeClr val="accent2">
                  <a:lumMod val="75000"/>
                </a:schemeClr>
              </a:solidFill>
            </a:endParaRPr>
          </a:p>
        </p:txBody>
      </p:sp>
      <p:cxnSp>
        <p:nvCxnSpPr>
          <p:cNvPr id="79" name="Elbow Connector 78"/>
          <p:cNvCxnSpPr/>
          <p:nvPr userDrawn="1"/>
        </p:nvCxnSpPr>
        <p:spPr>
          <a:xfrm>
            <a:off x="9336446" y="1325566"/>
            <a:ext cx="25254" cy="3446459"/>
          </a:xfrm>
          <a:prstGeom prst="bentConnector3">
            <a:avLst>
              <a:gd name="adj1" fmla="val 1005203"/>
            </a:avLst>
          </a:prstGeom>
          <a:noFill/>
          <a:ln w="25400">
            <a:solidFill>
              <a:srgbClr val="FF00FF"/>
            </a:solidFill>
            <a:round/>
            <a:headEnd/>
            <a:tailEnd type="triangle" w="med" len="med"/>
          </a:ln>
          <a:effectLst/>
        </p:spPr>
      </p:cxn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D6A2E2-E8D5-6041-B053-6E4322317DB6}"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May 21, 2010    CA 3tera AppLogic      Copyright © 2010 CA</a:t>
            </a:r>
            <a:endParaRPr lang="en-US" dirty="0"/>
          </a:p>
        </p:txBody>
      </p:sp>
      <p:sp>
        <p:nvSpPr>
          <p:cNvPr id="6" name="Content Placeholder 5"/>
          <p:cNvSpPr>
            <a:spLocks noGrp="1"/>
          </p:cNvSpPr>
          <p:nvPr>
            <p:ph sz="quarter" idx="12" hasCustomPrompt="1"/>
          </p:nvPr>
        </p:nvSpPr>
        <p:spPr>
          <a:xfrm>
            <a:off x="577850" y="1489286"/>
            <a:ext cx="8113713" cy="4464050"/>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bwMode="black">
          <a:xfrm>
            <a:off x="576072" y="182880"/>
            <a:ext cx="8119872" cy="73152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4" name="Text Placeholder 13"/>
          <p:cNvSpPr>
            <a:spLocks noGrp="1"/>
          </p:cNvSpPr>
          <p:nvPr>
            <p:ph type="body" sz="quarter" idx="13" hasCustomPrompt="1"/>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dirty="0" smtClean="0"/>
              <a:t>Click to add SOURCE:</a:t>
            </a:r>
          </a:p>
          <a:p>
            <a:pPr lvl="1"/>
            <a:r>
              <a:rPr lang="en-US" dirty="0" smtClean="0"/>
              <a:t>Second level if needed</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bwMode="black">
          <a:xfrm>
            <a:off x="470150" y="6472703"/>
            <a:ext cx="381895" cy="365125"/>
          </a:xfrm>
          <a:prstGeom prst="rect">
            <a:avLst/>
          </a:prstGeom>
        </p:spPr>
        <p:txBody>
          <a:bodyPr/>
          <a:lstStyle/>
          <a:p>
            <a:fld id="{80D6A2E2-E8D5-6041-B053-6E4322317DB6}" type="slidenum">
              <a:rPr lang="en-US" smtClean="0"/>
              <a:pPr/>
              <a:t>‹#›</a:t>
            </a:fld>
            <a:endParaRPr lang="en-US" dirty="0"/>
          </a:p>
        </p:txBody>
      </p:sp>
      <p:sp>
        <p:nvSpPr>
          <p:cNvPr id="8" name="Footer Placeholder 7"/>
          <p:cNvSpPr>
            <a:spLocks noGrp="1"/>
          </p:cNvSpPr>
          <p:nvPr>
            <p:ph type="ftr" sz="quarter" idx="11"/>
          </p:nvPr>
        </p:nvSpPr>
        <p:spPr bwMode="black">
          <a:xfrm>
            <a:off x="850187" y="6472703"/>
            <a:ext cx="6924106" cy="365125"/>
          </a:xfrm>
          <a:prstGeom prst="rect">
            <a:avLst/>
          </a:prstGeom>
        </p:spPr>
        <p:txBody>
          <a:bodyPr/>
          <a:lstStyle/>
          <a:p>
            <a:r>
              <a:rPr lang="en-US" dirty="0" smtClean="0"/>
              <a:t>May 21, 2010    CA 3tera AppLogic      Copyright © 2010 CA</a:t>
            </a:r>
            <a:endParaRPr lang="en-US" dirty="0"/>
          </a:p>
        </p:txBody>
      </p:sp>
      <p:sp>
        <p:nvSpPr>
          <p:cNvPr id="5" name="Text Placeholder 13"/>
          <p:cNvSpPr>
            <a:spLocks noGrp="1"/>
          </p:cNvSpPr>
          <p:nvPr>
            <p:ph type="body" sz="quarter" idx="13" hasCustomPrompt="1"/>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dirty="0" smtClean="0"/>
              <a:t>Click to add SOURCE:</a:t>
            </a:r>
          </a:p>
          <a:p>
            <a:pPr lvl="1"/>
            <a:r>
              <a:rPr lang="en-US" dirty="0" smtClean="0"/>
              <a:t>Second level if needed</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bwMode="black">
          <a:xfrm>
            <a:off x="470150" y="6472703"/>
            <a:ext cx="381895" cy="365125"/>
          </a:xfrm>
          <a:prstGeom prst="rect">
            <a:avLst/>
          </a:prstGeom>
        </p:spPr>
        <p:txBody>
          <a:bodyPr/>
          <a:lstStyle/>
          <a:p>
            <a:fld id="{80D6A2E2-E8D5-6041-B053-6E4322317DB6}" type="slidenum">
              <a:rPr lang="en-US" smtClean="0"/>
              <a:pPr/>
              <a:t>‹#›</a:t>
            </a:fld>
            <a:endParaRPr lang="en-US" dirty="0"/>
          </a:p>
        </p:txBody>
      </p:sp>
      <p:sp>
        <p:nvSpPr>
          <p:cNvPr id="10" name="Footer Placeholder 9"/>
          <p:cNvSpPr>
            <a:spLocks noGrp="1"/>
          </p:cNvSpPr>
          <p:nvPr>
            <p:ph type="ftr" sz="quarter" idx="11"/>
          </p:nvPr>
        </p:nvSpPr>
        <p:spPr bwMode="black">
          <a:xfrm>
            <a:off x="850187" y="6472703"/>
            <a:ext cx="6924106" cy="365125"/>
          </a:xfrm>
          <a:prstGeom prst="rect">
            <a:avLst/>
          </a:prstGeom>
        </p:spPr>
        <p:txBody>
          <a:bodyPr/>
          <a:lstStyle/>
          <a:p>
            <a:r>
              <a:rPr lang="en-US" dirty="0" smtClean="0"/>
              <a:t>May 21, 2010    CA 3tera AppLogic      Copyright © 2010 CA</a:t>
            </a:r>
            <a:endParaRPr lang="en-US" dirty="0"/>
          </a:p>
        </p:txBody>
      </p:sp>
      <p:sp>
        <p:nvSpPr>
          <p:cNvPr id="7" name="Title 6"/>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12" name="Content Placeholder 11"/>
          <p:cNvSpPr>
            <a:spLocks noGrp="1"/>
          </p:cNvSpPr>
          <p:nvPr>
            <p:ph sz="quarter" idx="12" hasCustomPrompt="1"/>
          </p:nvPr>
        </p:nvSpPr>
        <p:spPr>
          <a:xfrm>
            <a:off x="577850" y="1506538"/>
            <a:ext cx="3916363" cy="446405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3" hasCustomPrompt="1"/>
          </p:nvPr>
        </p:nvSpPr>
        <p:spPr>
          <a:xfrm>
            <a:off x="4649788" y="1506538"/>
            <a:ext cx="4041775" cy="446405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3"/>
          <p:cNvSpPr>
            <a:spLocks noGrp="1"/>
          </p:cNvSpPr>
          <p:nvPr>
            <p:ph type="body" sz="quarter" idx="14" hasCustomPrompt="1"/>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dirty="0" smtClean="0"/>
              <a:t>Click to add SOURCE:</a:t>
            </a:r>
          </a:p>
          <a:p>
            <a:pPr lvl="1"/>
            <a:r>
              <a:rPr lang="en-US" dirty="0" smtClean="0"/>
              <a:t>Second level if needed</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_topbar.jpg"/>
          <p:cNvPicPr>
            <a:picLocks noChangeAspect="1"/>
          </p:cNvPicPr>
          <p:nvPr/>
        </p:nvPicPr>
        <p:blipFill>
          <a:blip r:embed="rId14"/>
          <a:stretch>
            <a:fillRect/>
          </a:stretch>
        </p:blipFill>
        <p:spPr bwMode="invGray">
          <a:xfrm>
            <a:off x="0" y="0"/>
            <a:ext cx="9144000" cy="1060704"/>
          </a:xfrm>
          <a:prstGeom prst="rect">
            <a:avLst/>
          </a:prstGeom>
        </p:spPr>
      </p:pic>
      <p:sp>
        <p:nvSpPr>
          <p:cNvPr id="3" name="Text Placeholder 2"/>
          <p:cNvSpPr>
            <a:spLocks noGrp="1"/>
          </p:cNvSpPr>
          <p:nvPr>
            <p:ph type="body" idx="1"/>
          </p:nvPr>
        </p:nvSpPr>
        <p:spPr bwMode="black">
          <a:xfrm>
            <a:off x="576072" y="1508760"/>
            <a:ext cx="8116888" cy="446450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black">
          <a:xfrm>
            <a:off x="576072" y="182880"/>
            <a:ext cx="8119872" cy="73152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2" name="Picture 11" descr="Logo-format-300B.bmp"/>
          <p:cNvPicPr>
            <a:picLocks noChangeAspect="1"/>
          </p:cNvPicPr>
          <p:nvPr/>
        </p:nvPicPr>
        <p:blipFill>
          <a:blip r:embed="rId15"/>
          <a:stretch>
            <a:fillRect/>
          </a:stretch>
        </p:blipFill>
        <p:spPr>
          <a:xfrm>
            <a:off x="8216193" y="6364118"/>
            <a:ext cx="492378" cy="417683"/>
          </a:xfrm>
          <a:prstGeom prst="rect">
            <a:avLst/>
          </a:prstGeom>
        </p:spPr>
      </p:pic>
      <p:pic>
        <p:nvPicPr>
          <p:cNvPr id="10" name="Picture 9" descr="Logo-format-300_CA only.bmp"/>
          <p:cNvPicPr>
            <a:picLocks noChangeAspect="1"/>
          </p:cNvPicPr>
          <p:nvPr/>
        </p:nvPicPr>
        <p:blipFill>
          <a:blip r:embed="rId16"/>
          <a:stretch>
            <a:fillRect/>
          </a:stretch>
        </p:blipFill>
        <p:spPr>
          <a:xfrm>
            <a:off x="8216193" y="6364118"/>
            <a:ext cx="492378" cy="417683"/>
          </a:xfrm>
          <a:prstGeom prst="rect">
            <a:avLst/>
          </a:prstGeom>
        </p:spPr>
      </p:pic>
      <p:pic>
        <p:nvPicPr>
          <p:cNvPr id="11" name="Picture 10" descr="Logo-format-300B.bmp"/>
          <p:cNvPicPr>
            <a:picLocks noChangeAspect="1"/>
          </p:cNvPicPr>
          <p:nvPr/>
        </p:nvPicPr>
        <p:blipFill>
          <a:blip r:embed="rId15"/>
          <a:stretch>
            <a:fillRect/>
          </a:stretch>
        </p:blipFill>
        <p:spPr>
          <a:xfrm>
            <a:off x="8216193" y="6364118"/>
            <a:ext cx="492378" cy="417683"/>
          </a:xfrm>
          <a:prstGeom prst="rect">
            <a:avLst/>
          </a:prstGeom>
        </p:spPr>
      </p:pic>
      <p:sp>
        <p:nvSpPr>
          <p:cNvPr id="18" name="Slide Number Placeholder 5"/>
          <p:cNvSpPr>
            <a:spLocks noGrp="1"/>
          </p:cNvSpPr>
          <p:nvPr>
            <p:ph type="sldNum" sz="quarter" idx="4"/>
          </p:nvPr>
        </p:nvSpPr>
        <p:spPr>
          <a:xfrm>
            <a:off x="470150" y="6472703"/>
            <a:ext cx="381895" cy="365125"/>
          </a:xfrm>
          <a:prstGeom prst="rect">
            <a:avLst/>
          </a:prstGeom>
        </p:spPr>
        <p:txBody>
          <a:bodyPr vert="horz" lIns="91440" tIns="45720" rIns="91440" bIns="45720" rtlCol="0" anchor="t"/>
          <a:lstStyle>
            <a:lvl1pPr algn="l">
              <a:defRPr sz="1000">
                <a:solidFill>
                  <a:schemeClr val="tx1"/>
                </a:solidFill>
                <a:latin typeface="+mn-lt"/>
              </a:defRPr>
            </a:lvl1pPr>
          </a:lstStyle>
          <a:p>
            <a:fld id="{80D6A2E2-E8D5-6041-B053-6E4322317DB6}" type="slidenum">
              <a:rPr lang="en-US" smtClean="0"/>
              <a:pPr/>
              <a:t>‹#›</a:t>
            </a:fld>
            <a:endParaRPr lang="en-US" dirty="0"/>
          </a:p>
        </p:txBody>
      </p:sp>
      <p:sp>
        <p:nvSpPr>
          <p:cNvPr id="19" name="Footer Placeholder 4"/>
          <p:cNvSpPr>
            <a:spLocks noGrp="1"/>
          </p:cNvSpPr>
          <p:nvPr>
            <p:ph type="ftr" sz="quarter" idx="3"/>
          </p:nvPr>
        </p:nvSpPr>
        <p:spPr>
          <a:xfrm>
            <a:off x="850187" y="6472703"/>
            <a:ext cx="6924106" cy="365125"/>
          </a:xfrm>
          <a:prstGeom prst="rect">
            <a:avLst/>
          </a:prstGeom>
        </p:spPr>
        <p:txBody>
          <a:bodyPr vert="horz" lIns="91440" tIns="45720" rIns="91440" bIns="45720" rtlCol="0" anchor="t"/>
          <a:lstStyle>
            <a:lvl1pPr algn="l">
              <a:defRPr sz="1000">
                <a:solidFill>
                  <a:schemeClr val="tx1"/>
                </a:solidFill>
                <a:latin typeface="+mn-lt"/>
              </a:defRPr>
            </a:lvl1pPr>
          </a:lstStyle>
          <a:p>
            <a:r>
              <a:rPr lang="en-US" dirty="0" smtClean="0"/>
              <a:t>May 21, 2010    CA 3tera AppLogic      Copyright © 2010 CA</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713" r:id="rId2"/>
    <p:sldLayoutId id="2147483675" r:id="rId3"/>
    <p:sldLayoutId id="2147483690" r:id="rId4"/>
    <p:sldLayoutId id="2147483676" r:id="rId5"/>
    <p:sldLayoutId id="2147483691" r:id="rId6"/>
    <p:sldLayoutId id="2147483694" r:id="rId7"/>
    <p:sldLayoutId id="2147483692" r:id="rId8"/>
    <p:sldLayoutId id="2147483714" r:id="rId9"/>
    <p:sldLayoutId id="2147483712" r:id="rId10"/>
    <p:sldLayoutId id="2147483715" r:id="rId11"/>
    <p:sldLayoutId id="2147483683" r:id="rId12"/>
  </p:sldLayoutIdLst>
  <p:transition>
    <p:fade/>
  </p:transition>
  <p:timing>
    <p:tnLst>
      <p:par>
        <p:cTn id="1" dur="indefinite" restart="never" nodeType="tmRoot"/>
      </p:par>
    </p:tnLst>
  </p:timing>
  <p:hf hdr="0" dt="0"/>
  <p:txStyles>
    <p:titleStyle>
      <a:lvl1pPr algn="l" defTabSz="457200" rtl="0" eaLnBrk="1" latinLnBrk="0" hangingPunct="1">
        <a:lnSpc>
          <a:spcPct val="90000"/>
        </a:lnSpc>
        <a:spcBef>
          <a:spcPct val="0"/>
        </a:spcBef>
        <a:buNone/>
        <a:defRPr sz="2600" b="1" i="0" kern="1200">
          <a:solidFill>
            <a:schemeClr val="bg1"/>
          </a:solidFill>
          <a:latin typeface="+mj-lt"/>
          <a:ea typeface="+mj-ea"/>
          <a:cs typeface="FS Joey" pitchFamily="50" charset="0"/>
        </a:defRPr>
      </a:lvl1pPr>
    </p:titleStyle>
    <p:bodyStyle>
      <a:lvl1pPr marL="342900" indent="-342900" algn="l" defTabSz="457200" rtl="0" eaLnBrk="1" latinLnBrk="0" hangingPunct="1">
        <a:lnSpc>
          <a:spcPct val="110000"/>
        </a:lnSpc>
        <a:spcBef>
          <a:spcPts val="1000"/>
        </a:spcBef>
        <a:buFont typeface="CA Sans" pitchFamily="50" charset="0"/>
        <a:buChar char="—"/>
        <a:defRPr sz="2400" kern="1200">
          <a:solidFill>
            <a:schemeClr val="tx1"/>
          </a:solidFill>
          <a:latin typeface="+mn-lt"/>
          <a:ea typeface="+mn-ea"/>
          <a:cs typeface="+mn-cs"/>
        </a:defRPr>
      </a:lvl1pPr>
      <a:lvl2pPr marL="571500" indent="-228600" algn="l" defTabSz="457200" rtl="0" eaLnBrk="1" latinLnBrk="0" hangingPunct="1">
        <a:lnSpc>
          <a:spcPct val="110000"/>
        </a:lnSpc>
        <a:spcBef>
          <a:spcPts val="500"/>
        </a:spcBef>
        <a:buFont typeface="CA Sans" pitchFamily="50" charset="0"/>
        <a:buChar char="−"/>
        <a:defRPr sz="2000" kern="1200">
          <a:solidFill>
            <a:schemeClr val="tx1"/>
          </a:solidFill>
          <a:latin typeface="+mn-lt"/>
          <a:ea typeface="+mn-ea"/>
          <a:cs typeface="+mn-cs"/>
        </a:defRPr>
      </a:lvl2pPr>
      <a:lvl3pPr marL="800100" indent="-228600" algn="l" defTabSz="457200" rtl="0" eaLnBrk="1" latinLnBrk="0" hangingPunct="1">
        <a:lnSpc>
          <a:spcPct val="110000"/>
        </a:lnSpc>
        <a:spcBef>
          <a:spcPts val="500"/>
        </a:spcBef>
        <a:buFont typeface="CA Sans" pitchFamily="50" charset="0"/>
        <a:buChar char="•"/>
        <a:defRPr sz="1800" kern="1200">
          <a:solidFill>
            <a:schemeClr val="tx1"/>
          </a:solidFill>
          <a:latin typeface="+mn-lt"/>
          <a:ea typeface="+mn-ea"/>
          <a:cs typeface="+mn-cs"/>
        </a:defRPr>
      </a:lvl3pPr>
      <a:lvl4pPr marL="1028700" indent="-228600" algn="l" defTabSz="514350" rtl="0" eaLnBrk="1" latinLnBrk="0" hangingPunct="1">
        <a:lnSpc>
          <a:spcPct val="110000"/>
        </a:lnSpc>
        <a:spcBef>
          <a:spcPts val="500"/>
        </a:spcBef>
        <a:buFont typeface="CA Sans" pitchFamily="50" charset="0"/>
        <a:buChar char="–"/>
        <a:defRPr sz="1600" kern="1200">
          <a:solidFill>
            <a:schemeClr val="tx1"/>
          </a:solidFill>
          <a:latin typeface="+mn-lt"/>
          <a:ea typeface="+mn-ea"/>
          <a:cs typeface="+mn-cs"/>
        </a:defRPr>
      </a:lvl4pPr>
      <a:lvl5pPr marL="1257300" indent="-228600" algn="l" defTabSz="457200" rtl="0" eaLnBrk="1" latinLnBrk="0" hangingPunct="1">
        <a:lnSpc>
          <a:spcPct val="110000"/>
        </a:lnSpc>
        <a:spcBef>
          <a:spcPts val="500"/>
        </a:spcBef>
        <a:buFont typeface="CA Sans" pitchFamily="50"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images.google.com/imgres?imgurl=http://cloudofdata.com/wp-content/uploads/2009/03/3tera-logo.png&amp;imgrefurl=http://cloudofdata.com/2009/03/3tera-announces-sla-and-aims-for-99999-availability/&amp;usg=__fHV7Se19O8Hk4_-5-UN0qD6-7Mg=&amp;h=45&amp;w=152&amp;sz=6&amp;hl=en&amp;start=7&amp;um=1&amp;itbs=1&amp;tbnid=Bjm96mfV03MOdM:&amp;tbnh=28&amp;tbnw=96&amp;prev=/images?q=3tera+logo&amp;um=1&amp;hl=en&amp;sa=G&amp;rlz=1T4GPTB_enUS291US291&amp;tbs=isch:1" TargetMode="External"/><Relationship Id="rId3" Type="http://schemas.openxmlformats.org/officeDocument/2006/relationships/hyperlink" Target="http://www.brianberliner.com/wp-content/uploads/2008/06/image8.png" TargetMode="External"/><Relationship Id="rId7" Type="http://schemas.openxmlformats.org/officeDocument/2006/relationships/hyperlink" Target="http://images.google.com/imgres?imgurl=http://www.thirdsky.com/site/images/partner_logos/oblicore_logo_3d_color.jpg&amp;imgrefurl=http://www.thirdsky.com/site/content/partner_listing.asp&amp;usg=__LJePtgOIn32BbnHvJnK81qhqLVg=&amp;h=108&amp;w=400&amp;sz=22&amp;hl=en&amp;start=1&amp;um=1&amp;itbs=1&amp;tbnid=SyL3i_6BjE3PZM:&amp;tbnh=33&amp;tbnw=124&amp;prev=/images?q=oblicore+logo&amp;um=1&amp;hl=en&amp;rlz=1T4GPTB_enUS291US291&amp;tbs=isch:1" TargetMode="External"/><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hyperlink" Target="http://images.google.com/imgres?imgurl=http://www.infosol.com/library/partners-optinuity-logo.jpg&amp;imgrefurl=http://www.infosol.com/buildpage.aspx?k=PARTNERS&amp;usg=__ab5GgtcdU4J4xT8CnwjHtmMCNEU=&amp;h=35&amp;w=175&amp;sz=7&amp;hl=en&amp;start=2&amp;um=1&amp;itbs=1&amp;tbnid=FA_W4vMkKiQa7M:&amp;tbnh=20&amp;tbnw=100&amp;prev=/images?q=optinuity+logo&amp;um=1&amp;hl=en&amp;sa=N&amp;rlz=1T4GPTB_enUS291US291&amp;tbs=isch:1" TargetMode="External"/><Relationship Id="rId5" Type="http://schemas.openxmlformats.org/officeDocument/2006/relationships/hyperlink" Target="http://images.google.com/imgres?imgurl=http://www.icandypromos.com/uploads/NetqosLogo.jpg&amp;imgrefurl=http://www.icandypromos.com/booking_request.html&amp;usg=__sux038xWRcTukbnH3Up1XrrXIL8=&amp;h=149&amp;w=527&amp;sz=14&amp;hl=en&amp;start=1&amp;um=1&amp;itbs=1&amp;tbnid=lW5S5-yFZwZNCM:&amp;tbnh=37&amp;tbnw=132&amp;prev=/images?q=netqos+logo&amp;um=1&amp;hl=en&amp;rlz=1T4GPTB_enUS291US291&amp;ndsp=18&amp;tbs=isch:1"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mages.google.com/imgres?imgurl=http://www.nimsoft.com/cittio/nimsoft-logo.jpg&amp;imgrefurl=http://www.nimsoft.com/cittio.php&amp;usg=__09lC5Hvmvr7urtVEq7U_X1kBIV8=&amp;h=141&amp;w=350&amp;sz=14&amp;hl=en&amp;start=1&amp;um=1&amp;itbs=1&amp;tbnid=CVfRcYUP7DmwEM:&amp;tbnh=48&amp;tbnw=120&amp;prev=/images?q=nimsoft+logo&amp;um=1&amp;hl=en&amp;sa=G&amp;rlz=1T4GPTB_enUS291US291&amp;tbs=isch:1" TargetMode="External"/><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40333" y="649948"/>
            <a:ext cx="5253242" cy="2338220"/>
          </a:xfrm>
        </p:spPr>
        <p:txBody>
          <a:bodyPr/>
          <a:lstStyle/>
          <a:p>
            <a:r>
              <a:rPr lang="en-US" dirty="0" smtClean="0"/>
              <a:t>CA 3tera AppLogic</a:t>
            </a:r>
            <a:endParaRPr lang="en-US" dirty="0"/>
          </a:p>
        </p:txBody>
      </p:sp>
      <p:sp>
        <p:nvSpPr>
          <p:cNvPr id="10" name="Content Placeholder 9"/>
          <p:cNvSpPr>
            <a:spLocks noGrp="1"/>
          </p:cNvSpPr>
          <p:nvPr>
            <p:ph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1" y="1273997"/>
            <a:ext cx="9144000" cy="4849402"/>
          </a:xfrm>
          <a:prstGeom prst="roundRect">
            <a:avLst>
              <a:gd name="adj" fmla="val 11625"/>
            </a:avLst>
          </a:prstGeom>
          <a:blipFill dpi="0" rotWithShape="1">
            <a:blip r:embed="rId3">
              <a:lum bright="1000" contrast="16000"/>
            </a:blip>
            <a:srcRect/>
            <a:stretch>
              <a:fillRect/>
            </a:stretch>
          </a:blipFill>
          <a:ln w="9525">
            <a:noFill/>
            <a:round/>
            <a:headEnd/>
            <a:tailEnd/>
          </a:ln>
          <a:effectLst>
            <a:outerShdw blurRad="50800" dist="38100" dir="5400000" algn="t" rotWithShape="0">
              <a:prstClr val="black">
                <a:alpha val="40000"/>
              </a:prstClr>
            </a:outerShdw>
          </a:effectLst>
        </p:spPr>
        <p:txBody>
          <a:bodyPr anchor="ctr">
            <a:prstTxWarp prst="textNoShape">
              <a:avLst/>
            </a:prstTxWarp>
          </a:bodyPr>
          <a:lstStyle/>
          <a:p>
            <a:pPr algn="ctr" fontAlgn="auto">
              <a:spcBef>
                <a:spcPts val="0"/>
              </a:spcBef>
              <a:spcAft>
                <a:spcPts val="0"/>
              </a:spcAft>
              <a:defRPr/>
            </a:pPr>
            <a:endParaRPr lang="en-US" dirty="0">
              <a:solidFill>
                <a:schemeClr val="lt1"/>
              </a:solidFill>
              <a:latin typeface="Arial Narrow"/>
              <a:ea typeface="+mn-ea"/>
              <a:cs typeface="+mn-cs"/>
            </a:endParaRPr>
          </a:p>
        </p:txBody>
      </p:sp>
      <p:sp>
        <p:nvSpPr>
          <p:cNvPr id="2" name="Slide Number Placeholder 1"/>
          <p:cNvSpPr>
            <a:spLocks noGrp="1"/>
          </p:cNvSpPr>
          <p:nvPr>
            <p:ph type="sldNum" sz="quarter" idx="10"/>
          </p:nvPr>
        </p:nvSpPr>
        <p:spPr/>
        <p:txBody>
          <a:bodyPr/>
          <a:lstStyle/>
          <a:p>
            <a:fld id="{80D6A2E2-E8D5-6041-B053-6E4322317DB6}" type="slidenum">
              <a:rPr lang="en-US" smtClean="0"/>
              <a:pPr/>
              <a:t>10</a:t>
            </a:fld>
            <a:endParaRPr lang="en-US" dirty="0"/>
          </a:p>
        </p:txBody>
      </p:sp>
      <p:sp>
        <p:nvSpPr>
          <p:cNvPr id="3" name="Footer Placeholder 2"/>
          <p:cNvSpPr>
            <a:spLocks noGrp="1"/>
          </p:cNvSpPr>
          <p:nvPr>
            <p:ph type="ftr" sz="quarter" idx="11"/>
          </p:nvPr>
        </p:nvSpPr>
        <p:spPr/>
        <p:txBody>
          <a:bodyPr/>
          <a:lstStyle/>
          <a:p>
            <a:r>
              <a:rPr lang="en-US" dirty="0" smtClean="0"/>
              <a:t>May 21, 2010    CA 3tera AppLogic      Copyright © 2010 CA</a:t>
            </a:r>
            <a:endParaRPr lang="en-US" dirty="0"/>
          </a:p>
        </p:txBody>
      </p:sp>
      <p:sp>
        <p:nvSpPr>
          <p:cNvPr id="5" name="Title 4"/>
          <p:cNvSpPr>
            <a:spLocks noGrp="1"/>
          </p:cNvSpPr>
          <p:nvPr>
            <p:ph type="title"/>
          </p:nvPr>
        </p:nvSpPr>
        <p:spPr/>
        <p:txBody>
          <a:bodyPr/>
          <a:lstStyle/>
          <a:p>
            <a:r>
              <a:rPr lang="en-US" dirty="0" smtClean="0"/>
              <a:t>Web Environments / </a:t>
            </a:r>
            <a:r>
              <a:rPr lang="en-US" dirty="0" err="1" smtClean="0"/>
              <a:t>eCommerce</a:t>
            </a:r>
            <a:r>
              <a:rPr lang="en-US" dirty="0" smtClean="0"/>
              <a:t/>
            </a:r>
            <a:br>
              <a:rPr lang="en-US" dirty="0" smtClean="0"/>
            </a:br>
            <a:r>
              <a:rPr lang="en-US" b="0" i="1" dirty="0" smtClean="0"/>
              <a:t>what</a:t>
            </a:r>
            <a:r>
              <a:rPr lang="en-US" b="0" dirty="0" smtClean="0"/>
              <a:t> would the cost savings be, </a:t>
            </a:r>
            <a:r>
              <a:rPr lang="en-US" b="0" i="1" dirty="0" smtClean="0"/>
              <a:t>if</a:t>
            </a:r>
            <a:r>
              <a:rPr lang="en-US" b="0" dirty="0" smtClean="0"/>
              <a:t>…</a:t>
            </a:r>
            <a:endParaRPr lang="en-US" b="0" dirty="0"/>
          </a:p>
        </p:txBody>
      </p:sp>
      <p:sp>
        <p:nvSpPr>
          <p:cNvPr id="8" name="TextBox 7"/>
          <p:cNvSpPr txBox="1"/>
          <p:nvPr/>
        </p:nvSpPr>
        <p:spPr>
          <a:xfrm>
            <a:off x="543503" y="1726058"/>
            <a:ext cx="3184989" cy="2031325"/>
          </a:xfrm>
          <a:prstGeom prst="rect">
            <a:avLst/>
          </a:prstGeom>
          <a:blipFill>
            <a:blip r:embed="rId4"/>
            <a:tile tx="0" ty="0" sx="100000" sy="100000" flip="none" algn="tl"/>
          </a:blipFill>
          <a:ln w="38100">
            <a:solidFill>
              <a:schemeClr val="bg1"/>
            </a:solidFill>
          </a:ln>
          <a:effectLst>
            <a:outerShdw blurRad="50800" dist="38100" dir="5400000" algn="t" rotWithShape="0">
              <a:prstClr val="black">
                <a:alpha val="40000"/>
              </a:prstClr>
            </a:outerShdw>
          </a:effectLst>
          <a:scene3d>
            <a:camera prst="perspectiveContrastingRightFacing">
              <a:rot lat="0" lon="20400000" rev="213211"/>
            </a:camera>
            <a:lightRig rig="threePt" dir="t"/>
          </a:scene3d>
        </p:spPr>
        <p:txBody>
          <a:bodyPr wrap="square" rtlCol="0">
            <a:spAutoFit/>
          </a:bodyPr>
          <a:lstStyle/>
          <a:p>
            <a:r>
              <a:rPr lang="en-US" b="1" dirty="0" smtClean="0">
                <a:solidFill>
                  <a:srgbClr val="A1006B"/>
                </a:solidFill>
                <a:effectLst>
                  <a:outerShdw blurRad="50800" dist="12700" dir="5400000" algn="ctr" rotWithShape="0">
                    <a:schemeClr val="bg1"/>
                  </a:outerShdw>
                </a:effectLst>
              </a:rPr>
              <a:t>What if </a:t>
            </a:r>
            <a:r>
              <a:rPr lang="en-US" b="1" dirty="0" smtClean="0">
                <a:solidFill>
                  <a:srgbClr val="002060"/>
                </a:solidFill>
                <a:effectLst>
                  <a:outerShdw blurRad="50800" dist="12700" dir="5400000" algn="ctr" rotWithShape="0">
                    <a:schemeClr val="bg1"/>
                  </a:outerShdw>
                </a:effectLst>
              </a:rPr>
              <a:t>your app teams could be completely self sufficient in building, deploying, and destroying the infrastructure they need to build applications to support the business?</a:t>
            </a:r>
          </a:p>
        </p:txBody>
      </p:sp>
      <p:sp>
        <p:nvSpPr>
          <p:cNvPr id="9" name="TextBox 8"/>
          <p:cNvSpPr txBox="1"/>
          <p:nvPr/>
        </p:nvSpPr>
        <p:spPr>
          <a:xfrm>
            <a:off x="4466263" y="1714072"/>
            <a:ext cx="3895617" cy="1200329"/>
          </a:xfrm>
          <a:prstGeom prst="rect">
            <a:avLst/>
          </a:prstGeom>
          <a:blipFill>
            <a:blip r:embed="rId4"/>
            <a:tile tx="0" ty="0" sx="100000" sy="100000" flip="none" algn="tl"/>
          </a:blipFill>
          <a:ln w="38100">
            <a:solidFill>
              <a:schemeClr val="bg1"/>
            </a:solidFill>
          </a:ln>
          <a:effectLst>
            <a:outerShdw blurRad="50800" dist="38100" dir="5400000" algn="t" rotWithShape="0">
              <a:prstClr val="black">
                <a:alpha val="40000"/>
              </a:prstClr>
            </a:outerShdw>
          </a:effectLst>
          <a:scene3d>
            <a:camera prst="perspectiveHeroicExtremeLeftFacing">
              <a:rot lat="0" lon="1200000" rev="21425485"/>
            </a:camera>
            <a:lightRig rig="threePt" dir="t"/>
          </a:scene3d>
        </p:spPr>
        <p:txBody>
          <a:bodyPr wrap="square" rtlCol="0">
            <a:spAutoFit/>
          </a:bodyPr>
          <a:lstStyle/>
          <a:p>
            <a:r>
              <a:rPr lang="en-US" b="1" dirty="0" smtClean="0">
                <a:solidFill>
                  <a:srgbClr val="A1006B"/>
                </a:solidFill>
                <a:effectLst>
                  <a:outerShdw blurRad="50800" dist="25400" dir="5400000" algn="ctr" rotWithShape="0">
                    <a:schemeClr val="bg1"/>
                  </a:outerShdw>
                </a:effectLst>
              </a:rPr>
              <a:t>What if </a:t>
            </a:r>
            <a:r>
              <a:rPr lang="en-US" b="1" dirty="0" smtClean="0">
                <a:solidFill>
                  <a:srgbClr val="002060"/>
                </a:solidFill>
                <a:effectLst>
                  <a:outerShdw blurRad="50800" dist="25400" dir="5400000" algn="ctr" rotWithShape="0">
                    <a:schemeClr val="bg1"/>
                  </a:outerShdw>
                </a:effectLst>
              </a:rPr>
              <a:t>it all ran on commodity servers, at a fraction of the cost of your production-class hardware?</a:t>
            </a:r>
          </a:p>
        </p:txBody>
      </p:sp>
      <p:sp>
        <p:nvSpPr>
          <p:cNvPr id="10" name="TextBox 9"/>
          <p:cNvSpPr txBox="1"/>
          <p:nvPr/>
        </p:nvSpPr>
        <p:spPr>
          <a:xfrm>
            <a:off x="5273427" y="3580033"/>
            <a:ext cx="3351086" cy="1754326"/>
          </a:xfrm>
          <a:prstGeom prst="rect">
            <a:avLst/>
          </a:prstGeom>
          <a:blipFill>
            <a:blip r:embed="rId4"/>
            <a:tile tx="0" ty="0" sx="100000" sy="100000" flip="none" algn="tl"/>
          </a:blipFill>
          <a:ln w="38100">
            <a:solidFill>
              <a:schemeClr val="bg1"/>
            </a:solidFill>
          </a:ln>
          <a:effectLst>
            <a:outerShdw blurRad="50800" dist="38100" dir="5400000" algn="t" rotWithShape="0">
              <a:prstClr val="black">
                <a:alpha val="40000"/>
              </a:prstClr>
            </a:outerShdw>
          </a:effectLst>
          <a:scene3d>
            <a:camera prst="perspectiveContrastingLeftFacing">
              <a:rot lat="0" lon="1200000" rev="21386789"/>
            </a:camera>
            <a:lightRig rig="threePt" dir="t"/>
          </a:scene3d>
        </p:spPr>
        <p:txBody>
          <a:bodyPr wrap="square" rtlCol="0">
            <a:spAutoFit/>
          </a:bodyPr>
          <a:lstStyle/>
          <a:p>
            <a:r>
              <a:rPr lang="en-US" b="1" dirty="0" smtClean="0">
                <a:solidFill>
                  <a:srgbClr val="A1006B"/>
                </a:solidFill>
                <a:effectLst>
                  <a:outerShdw blurRad="50800" dist="25400" dir="5400000" algn="ctr" rotWithShape="0">
                    <a:schemeClr val="bg1"/>
                  </a:outerShdw>
                </a:effectLst>
              </a:rPr>
              <a:t>What if </a:t>
            </a:r>
            <a:r>
              <a:rPr lang="en-US" b="1" dirty="0" smtClean="0">
                <a:solidFill>
                  <a:srgbClr val="002060"/>
                </a:solidFill>
                <a:effectLst>
                  <a:outerShdw blurRad="50800" dist="25400" dir="5400000" algn="ctr" rotWithShape="0">
                    <a:schemeClr val="bg1"/>
                  </a:outerShdw>
                </a:effectLst>
              </a:rPr>
              <a:t>they could quickly and easily copy application revs, make changes, and move those applications to new phases of development on new infrastructure?</a:t>
            </a:r>
          </a:p>
        </p:txBody>
      </p:sp>
      <p:sp>
        <p:nvSpPr>
          <p:cNvPr id="11" name="TextBox 10"/>
          <p:cNvSpPr txBox="1"/>
          <p:nvPr/>
        </p:nvSpPr>
        <p:spPr>
          <a:xfrm>
            <a:off x="915942" y="4342545"/>
            <a:ext cx="3986372" cy="1200329"/>
          </a:xfrm>
          <a:prstGeom prst="rect">
            <a:avLst/>
          </a:prstGeom>
          <a:blipFill>
            <a:blip r:embed="rId4"/>
            <a:tile tx="0" ty="0" sx="100000" sy="100000" flip="none" algn="tl"/>
          </a:blipFill>
          <a:ln w="38100">
            <a:solidFill>
              <a:schemeClr val="bg1"/>
            </a:solidFill>
          </a:ln>
          <a:effectLst>
            <a:outerShdw blurRad="50800" dist="38100" dir="5400000" algn="t" rotWithShape="0">
              <a:prstClr val="black">
                <a:alpha val="40000"/>
              </a:prstClr>
            </a:outerShdw>
          </a:effectLst>
          <a:scene3d>
            <a:camera prst="perspectiveContrastingRightFacing">
              <a:rot lat="0" lon="19800000" rev="120000"/>
            </a:camera>
            <a:lightRig rig="threePt" dir="t"/>
          </a:scene3d>
        </p:spPr>
        <p:txBody>
          <a:bodyPr wrap="square" rtlCol="0">
            <a:spAutoFit/>
          </a:bodyPr>
          <a:lstStyle/>
          <a:p>
            <a:r>
              <a:rPr lang="en-US" b="1" dirty="0" smtClean="0">
                <a:solidFill>
                  <a:srgbClr val="A1006B"/>
                </a:solidFill>
                <a:effectLst>
                  <a:outerShdw blurRad="50800" dist="25400" dir="5400000" algn="ctr" rotWithShape="0">
                    <a:schemeClr val="bg1"/>
                  </a:outerShdw>
                </a:effectLst>
              </a:rPr>
              <a:t>What if </a:t>
            </a:r>
            <a:r>
              <a:rPr lang="en-US" b="1" dirty="0" smtClean="0">
                <a:solidFill>
                  <a:srgbClr val="002060"/>
                </a:solidFill>
                <a:effectLst>
                  <a:outerShdw blurRad="50800" dist="25400" dir="5400000" algn="ctr" rotWithShape="0">
                    <a:schemeClr val="bg1"/>
                  </a:outerShdw>
                </a:effectLst>
              </a:rPr>
              <a:t>your infrastructure team only had to worry about managing your production application infrastructure?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AppLogic, You Can</a:t>
            </a:r>
            <a:br>
              <a:rPr lang="en-US" dirty="0" smtClean="0"/>
            </a:br>
            <a:r>
              <a:rPr lang="en-US" b="0" dirty="0" smtClean="0"/>
              <a:t>empowers operators to manipulate entire applications </a:t>
            </a:r>
            <a:endParaRPr lang="en-US" b="0" dirty="0"/>
          </a:p>
        </p:txBody>
      </p:sp>
      <p:sp>
        <p:nvSpPr>
          <p:cNvPr id="3" name="Slide Number Placeholder 2"/>
          <p:cNvSpPr>
            <a:spLocks noGrp="1"/>
          </p:cNvSpPr>
          <p:nvPr>
            <p:ph type="sldNum" sz="quarter" idx="10"/>
          </p:nvPr>
        </p:nvSpPr>
        <p:spPr/>
        <p:txBody>
          <a:bodyPr/>
          <a:lstStyle/>
          <a:p>
            <a:fld id="{80D6A2E2-E8D5-6041-B053-6E4322317DB6}" type="slidenum">
              <a:rPr lang="en-US" smtClean="0"/>
              <a:pPr/>
              <a:t>11</a:t>
            </a:fld>
            <a:endParaRPr lang="en-US" dirty="0"/>
          </a:p>
        </p:txBody>
      </p:sp>
      <p:sp>
        <p:nvSpPr>
          <p:cNvPr id="4" name="Footer Placeholder 3"/>
          <p:cNvSpPr>
            <a:spLocks noGrp="1"/>
          </p:cNvSpPr>
          <p:nvPr>
            <p:ph type="ftr" sz="quarter" idx="11"/>
          </p:nvPr>
        </p:nvSpPr>
        <p:spPr/>
        <p:txBody>
          <a:bodyPr/>
          <a:lstStyle/>
          <a:p>
            <a:r>
              <a:rPr lang="en-US" smtClean="0"/>
              <a:t>May 21, 2010    CA 3tera AppLogic      Copyright © 2010 CA</a:t>
            </a:r>
            <a:endParaRPr lang="en-US" dirty="0"/>
          </a:p>
        </p:txBody>
      </p:sp>
      <p:graphicFrame>
        <p:nvGraphicFramePr>
          <p:cNvPr id="6" name="Diagram 5"/>
          <p:cNvGraphicFramePr/>
          <p:nvPr/>
        </p:nvGraphicFramePr>
        <p:xfrm>
          <a:off x="565080" y="1150705"/>
          <a:ext cx="8013842" cy="5311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0D6A2E2-E8D5-6041-B053-6E4322317DB6}" type="slidenum">
              <a:rPr lang="en-US" smtClean="0"/>
              <a:pPr/>
              <a:t>12</a:t>
            </a:fld>
            <a:endParaRPr lang="en-US" dirty="0"/>
          </a:p>
        </p:txBody>
      </p:sp>
      <p:sp>
        <p:nvSpPr>
          <p:cNvPr id="3" name="Footer Placeholder 2"/>
          <p:cNvSpPr>
            <a:spLocks noGrp="1"/>
          </p:cNvSpPr>
          <p:nvPr>
            <p:ph type="ftr" sz="quarter" idx="11"/>
          </p:nvPr>
        </p:nvSpPr>
        <p:spPr/>
        <p:txBody>
          <a:bodyPr/>
          <a:lstStyle/>
          <a:p>
            <a:r>
              <a:rPr lang="en-US" dirty="0" smtClean="0"/>
              <a:t>May 21, 2010    CA 3tera AppLogic      Copyright © 2010 CA</a:t>
            </a:r>
            <a:endParaRPr lang="en-US" dirty="0"/>
          </a:p>
        </p:txBody>
      </p:sp>
      <p:sp>
        <p:nvSpPr>
          <p:cNvPr id="4" name="Content Placeholder 3"/>
          <p:cNvSpPr>
            <a:spLocks noGrp="1"/>
          </p:cNvSpPr>
          <p:nvPr>
            <p:ph sz="quarter" idx="12"/>
          </p:nvPr>
        </p:nvSpPr>
        <p:spPr/>
        <p:txBody>
          <a:bodyPr>
            <a:normAutofit/>
          </a:bodyPr>
          <a:lstStyle/>
          <a:p>
            <a:pPr>
              <a:buNone/>
            </a:pPr>
            <a:r>
              <a:rPr lang="en-US" b="1" dirty="0" smtClean="0">
                <a:solidFill>
                  <a:schemeClr val="accent6"/>
                </a:solidFill>
              </a:rPr>
              <a:t>Install AppLogic as a technology platform to…</a:t>
            </a:r>
          </a:p>
          <a:p>
            <a:r>
              <a:rPr lang="en-US" dirty="0" smtClean="0"/>
              <a:t>Shift from managing individual servers and software images to operating a cloud service (</a:t>
            </a:r>
            <a:r>
              <a:rPr lang="en-US" dirty="0" err="1" smtClean="0"/>
              <a:t>PaaS</a:t>
            </a:r>
            <a:r>
              <a:rPr lang="en-US" dirty="0" smtClean="0"/>
              <a:t>)</a:t>
            </a:r>
          </a:p>
          <a:p>
            <a:r>
              <a:rPr lang="en-US" dirty="0" smtClean="0"/>
              <a:t>Package and offer Java, LAMP, Ruby on Rails, Microsoft .NET and other popular development stacks as scalable, highly‐available deployment vehicles for Web apps</a:t>
            </a:r>
          </a:p>
          <a:p>
            <a:r>
              <a:rPr lang="en-US" dirty="0" smtClean="0"/>
              <a:t>Resell cloud solutions with your branding (“white label”) such as Virtual Private Servers, Virtual Private Data Centers, Cloud Storage, Application Stacks, etc.</a:t>
            </a:r>
          </a:p>
          <a:p>
            <a:endParaRPr lang="en-US" dirty="0" smtClean="0"/>
          </a:p>
          <a:p>
            <a:endParaRPr lang="en-US" dirty="0"/>
          </a:p>
        </p:txBody>
      </p:sp>
      <p:sp>
        <p:nvSpPr>
          <p:cNvPr id="5" name="Title 4"/>
          <p:cNvSpPr>
            <a:spLocks noGrp="1"/>
          </p:cNvSpPr>
          <p:nvPr>
            <p:ph type="title"/>
          </p:nvPr>
        </p:nvSpPr>
        <p:spPr/>
        <p:txBody>
          <a:bodyPr/>
          <a:lstStyle/>
          <a:p>
            <a:r>
              <a:rPr lang="en-US" dirty="0" smtClean="0"/>
              <a:t>Opportunity: Improve Margins and Differentiate </a:t>
            </a:r>
            <a:br>
              <a:rPr lang="en-US" dirty="0" smtClean="0"/>
            </a:br>
            <a:r>
              <a:rPr lang="en-US" dirty="0" smtClean="0"/>
              <a:t> </a:t>
            </a:r>
            <a:r>
              <a:rPr lang="en-US" b="0" dirty="0" smtClean="0"/>
              <a:t>application stacks: Platform as a Service offerings </a:t>
            </a:r>
            <a:endParaRPr lang="en-US" b="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AppLogic: Game-Changer for Service Providers</a:t>
            </a:r>
            <a:br>
              <a:rPr lang="en-US" dirty="0" smtClean="0"/>
            </a:br>
            <a:r>
              <a:rPr lang="en-US" b="0" dirty="0" smtClean="0"/>
              <a:t>significant reduction in infrastructure, labor costs </a:t>
            </a:r>
            <a:endParaRPr lang="en-US" b="0" dirty="0"/>
          </a:p>
        </p:txBody>
      </p:sp>
      <p:sp>
        <p:nvSpPr>
          <p:cNvPr id="3" name="Slide Number Placeholder 2"/>
          <p:cNvSpPr>
            <a:spLocks noGrp="1"/>
          </p:cNvSpPr>
          <p:nvPr>
            <p:ph type="sldNum" sz="quarter" idx="10"/>
          </p:nvPr>
        </p:nvSpPr>
        <p:spPr/>
        <p:txBody>
          <a:bodyPr/>
          <a:lstStyle/>
          <a:p>
            <a:fld id="{80D6A2E2-E8D5-6041-B053-6E4322317DB6}"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smtClean="0"/>
              <a:t>May 21, 2010    CA 3tera AppLogic      Copyright © 2010 CA</a:t>
            </a:r>
            <a:endParaRPr lang="en-US" dirty="0"/>
          </a:p>
        </p:txBody>
      </p:sp>
      <p:graphicFrame>
        <p:nvGraphicFramePr>
          <p:cNvPr id="197" name="Diagram 196"/>
          <p:cNvGraphicFramePr/>
          <p:nvPr/>
        </p:nvGraphicFramePr>
        <p:xfrm>
          <a:off x="582930" y="1305560"/>
          <a:ext cx="7989570" cy="496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0D6A2E2-E8D5-6041-B053-6E4322317DB6}" type="slidenum">
              <a:rPr lang="en-US" smtClean="0"/>
              <a:pPr/>
              <a:t>14</a:t>
            </a:fld>
            <a:endParaRPr lang="en-US" dirty="0"/>
          </a:p>
        </p:txBody>
      </p:sp>
      <p:sp>
        <p:nvSpPr>
          <p:cNvPr id="3" name="Footer Placeholder 2"/>
          <p:cNvSpPr>
            <a:spLocks noGrp="1"/>
          </p:cNvSpPr>
          <p:nvPr>
            <p:ph type="ftr" sz="quarter" idx="11"/>
          </p:nvPr>
        </p:nvSpPr>
        <p:spPr/>
        <p:txBody>
          <a:bodyPr/>
          <a:lstStyle/>
          <a:p>
            <a:r>
              <a:rPr lang="en-US" dirty="0" smtClean="0"/>
              <a:t>May 21, 2010    CA 3tera AppLogic      Copyright © 2010 CA</a:t>
            </a:r>
            <a:endParaRPr lang="en-US" dirty="0"/>
          </a:p>
        </p:txBody>
      </p:sp>
      <p:sp>
        <p:nvSpPr>
          <p:cNvPr id="4" name="Content Placeholder 3"/>
          <p:cNvSpPr>
            <a:spLocks noGrp="1"/>
          </p:cNvSpPr>
          <p:nvPr>
            <p:ph sz="quarter" idx="12"/>
          </p:nvPr>
        </p:nvSpPr>
        <p:spPr>
          <a:xfrm>
            <a:off x="589016" y="1512147"/>
            <a:ext cx="3111335" cy="4464050"/>
          </a:xfrm>
        </p:spPr>
        <p:txBody>
          <a:bodyPr>
            <a:normAutofit/>
          </a:bodyPr>
          <a:lstStyle/>
          <a:p>
            <a:r>
              <a:rPr lang="en-US" sz="2000" dirty="0" smtClean="0"/>
              <a:t>A globally available marketplace offering enterprise‐class, supported software stacks</a:t>
            </a:r>
          </a:p>
          <a:p>
            <a:r>
              <a:rPr lang="en-US" sz="2000" dirty="0" smtClean="0"/>
              <a:t>Easy access to pre‐configured, ready‐to‐use appliances </a:t>
            </a:r>
          </a:p>
          <a:p>
            <a:r>
              <a:rPr lang="en-US" sz="2000" dirty="0" smtClean="0"/>
              <a:t>Packaged for use in public, private and hybrid AppLogic cloud deployments</a:t>
            </a:r>
          </a:p>
          <a:p>
            <a:r>
              <a:rPr lang="en-US" sz="2000" dirty="0" smtClean="0"/>
              <a:t>Adds value to your service</a:t>
            </a:r>
          </a:p>
          <a:p>
            <a:endParaRPr lang="en-US" dirty="0"/>
          </a:p>
        </p:txBody>
      </p:sp>
      <p:sp>
        <p:nvSpPr>
          <p:cNvPr id="5" name="Title 4"/>
          <p:cNvSpPr>
            <a:spLocks noGrp="1"/>
          </p:cNvSpPr>
          <p:nvPr>
            <p:ph type="title"/>
          </p:nvPr>
        </p:nvSpPr>
        <p:spPr/>
        <p:txBody>
          <a:bodyPr/>
          <a:lstStyle/>
          <a:p>
            <a:r>
              <a:rPr lang="en-US" dirty="0" err="1" smtClean="0"/>
              <a:t>AppStore</a:t>
            </a:r>
            <a:r>
              <a:rPr lang="en-US" dirty="0" smtClean="0"/>
              <a:t>: Market for Supported Software Stacks</a:t>
            </a:r>
            <a:br>
              <a:rPr lang="en-US" dirty="0" smtClean="0"/>
            </a:br>
            <a:r>
              <a:rPr lang="en-US" b="0" dirty="0" smtClean="0"/>
              <a:t>offer your subscribers ready‐to‐use appliances </a:t>
            </a:r>
            <a:endParaRPr lang="en-US" b="0" dirty="0"/>
          </a:p>
        </p:txBody>
      </p:sp>
      <p:pic>
        <p:nvPicPr>
          <p:cNvPr id="3075" name="Picture 3"/>
          <p:cNvPicPr>
            <a:picLocks noChangeAspect="1" noChangeArrowheads="1"/>
          </p:cNvPicPr>
          <p:nvPr/>
        </p:nvPicPr>
        <p:blipFill>
          <a:blip r:embed="rId3">
            <a:lum bright="-14000" contrast="-2000"/>
          </a:blip>
          <a:srcRect/>
          <a:stretch>
            <a:fillRect/>
          </a:stretch>
        </p:blipFill>
        <p:spPr bwMode="auto">
          <a:xfrm>
            <a:off x="3326130" y="1769559"/>
            <a:ext cx="5063490" cy="3331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0D6A2E2-E8D5-6041-B053-6E4322317DB6}" type="slidenum">
              <a:rPr lang="en-US" smtClean="0"/>
              <a:pPr/>
              <a:t>15</a:t>
            </a:fld>
            <a:endParaRPr lang="en-US" dirty="0"/>
          </a:p>
        </p:txBody>
      </p:sp>
      <p:sp>
        <p:nvSpPr>
          <p:cNvPr id="3" name="Footer Placeholder 2"/>
          <p:cNvSpPr>
            <a:spLocks noGrp="1"/>
          </p:cNvSpPr>
          <p:nvPr>
            <p:ph type="ftr" sz="quarter" idx="11"/>
          </p:nvPr>
        </p:nvSpPr>
        <p:spPr/>
        <p:txBody>
          <a:bodyPr/>
          <a:lstStyle/>
          <a:p>
            <a:r>
              <a:rPr lang="en-US" dirty="0" smtClean="0"/>
              <a:t>May 21, 2010    CA 3tera AppLogic      Copyright © 2010 CA</a:t>
            </a:r>
            <a:endParaRPr lang="en-US" dirty="0"/>
          </a:p>
        </p:txBody>
      </p:sp>
      <p:sp>
        <p:nvSpPr>
          <p:cNvPr id="5" name="Title 4"/>
          <p:cNvSpPr>
            <a:spLocks noGrp="1"/>
          </p:cNvSpPr>
          <p:nvPr>
            <p:ph type="title"/>
          </p:nvPr>
        </p:nvSpPr>
        <p:spPr/>
        <p:txBody>
          <a:bodyPr/>
          <a:lstStyle/>
          <a:p>
            <a:r>
              <a:rPr lang="en-US" dirty="0" smtClean="0"/>
              <a:t>Customer Success</a:t>
            </a:r>
            <a:endParaRPr lang="en-US" dirty="0"/>
          </a:p>
        </p:txBody>
      </p:sp>
      <p:sp>
        <p:nvSpPr>
          <p:cNvPr id="7" name="TextBox 6"/>
          <p:cNvSpPr txBox="1"/>
          <p:nvPr/>
        </p:nvSpPr>
        <p:spPr>
          <a:xfrm>
            <a:off x="4714504" y="1370116"/>
            <a:ext cx="3301340" cy="646331"/>
          </a:xfrm>
          <a:prstGeom prst="rect">
            <a:avLst/>
          </a:prstGeom>
          <a:noFill/>
        </p:spPr>
        <p:txBody>
          <a:bodyPr wrap="square" rtlCol="0">
            <a:spAutoFit/>
          </a:bodyPr>
          <a:lstStyle/>
          <a:p>
            <a:endParaRPr lang="en-US" dirty="0" smtClean="0"/>
          </a:p>
          <a:p>
            <a:endParaRPr lang="en-US" dirty="0"/>
          </a:p>
        </p:txBody>
      </p:sp>
      <p:pic>
        <p:nvPicPr>
          <p:cNvPr id="6146" name="Picture 2"/>
          <p:cNvPicPr>
            <a:picLocks noChangeAspect="1" noChangeArrowheads="1"/>
          </p:cNvPicPr>
          <p:nvPr/>
        </p:nvPicPr>
        <p:blipFill>
          <a:blip r:embed="rId3"/>
          <a:srcRect/>
          <a:stretch>
            <a:fillRect/>
          </a:stretch>
        </p:blipFill>
        <p:spPr bwMode="auto">
          <a:xfrm>
            <a:off x="713423" y="1636394"/>
            <a:ext cx="3322576" cy="661036"/>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4974590" y="1461770"/>
            <a:ext cx="3163570" cy="935847"/>
          </a:xfrm>
          <a:prstGeom prst="rect">
            <a:avLst/>
          </a:prstGeom>
          <a:noFill/>
          <a:ln w="9525">
            <a:noFill/>
            <a:miter lim="800000"/>
            <a:headEnd/>
            <a:tailEnd/>
          </a:ln>
        </p:spPr>
      </p:pic>
      <p:pic>
        <p:nvPicPr>
          <p:cNvPr id="6149" name="Picture 5"/>
          <p:cNvPicPr>
            <a:picLocks noChangeAspect="1" noChangeArrowheads="1"/>
          </p:cNvPicPr>
          <p:nvPr/>
        </p:nvPicPr>
        <p:blipFill>
          <a:blip r:embed="rId5"/>
          <a:srcRect/>
          <a:stretch>
            <a:fillRect/>
          </a:stretch>
        </p:blipFill>
        <p:spPr bwMode="auto">
          <a:xfrm>
            <a:off x="478790" y="2687320"/>
            <a:ext cx="2172970" cy="1158121"/>
          </a:xfrm>
          <a:prstGeom prst="rect">
            <a:avLst/>
          </a:prstGeom>
          <a:noFill/>
          <a:ln w="9525">
            <a:noFill/>
            <a:miter lim="800000"/>
            <a:headEnd/>
            <a:tailEnd/>
          </a:ln>
        </p:spPr>
      </p:pic>
      <p:pic>
        <p:nvPicPr>
          <p:cNvPr id="6150" name="Picture 6"/>
          <p:cNvPicPr>
            <a:picLocks noChangeAspect="1" noChangeArrowheads="1"/>
          </p:cNvPicPr>
          <p:nvPr/>
        </p:nvPicPr>
        <p:blipFill>
          <a:blip r:embed="rId6"/>
          <a:srcRect/>
          <a:stretch>
            <a:fillRect/>
          </a:stretch>
        </p:blipFill>
        <p:spPr bwMode="auto">
          <a:xfrm>
            <a:off x="3014980" y="2901950"/>
            <a:ext cx="3100070" cy="690537"/>
          </a:xfrm>
          <a:prstGeom prst="rect">
            <a:avLst/>
          </a:prstGeom>
          <a:noFill/>
          <a:ln w="9525">
            <a:noFill/>
            <a:miter lim="800000"/>
            <a:headEnd/>
            <a:tailEnd/>
          </a:ln>
        </p:spPr>
      </p:pic>
      <p:pic>
        <p:nvPicPr>
          <p:cNvPr id="6151" name="Picture 7"/>
          <p:cNvPicPr>
            <a:picLocks noChangeAspect="1" noChangeArrowheads="1"/>
          </p:cNvPicPr>
          <p:nvPr/>
        </p:nvPicPr>
        <p:blipFill>
          <a:blip r:embed="rId7"/>
          <a:srcRect/>
          <a:stretch>
            <a:fillRect/>
          </a:stretch>
        </p:blipFill>
        <p:spPr bwMode="auto">
          <a:xfrm>
            <a:off x="742949" y="4237990"/>
            <a:ext cx="3235833" cy="756920"/>
          </a:xfrm>
          <a:prstGeom prst="rect">
            <a:avLst/>
          </a:prstGeom>
          <a:noFill/>
          <a:ln w="9525">
            <a:noFill/>
            <a:miter lim="800000"/>
            <a:headEnd/>
            <a:tailEnd/>
          </a:ln>
        </p:spPr>
      </p:pic>
      <p:pic>
        <p:nvPicPr>
          <p:cNvPr id="6152" name="Picture 8"/>
          <p:cNvPicPr>
            <a:picLocks noChangeAspect="1" noChangeArrowheads="1"/>
          </p:cNvPicPr>
          <p:nvPr/>
        </p:nvPicPr>
        <p:blipFill>
          <a:blip r:embed="rId8"/>
          <a:srcRect/>
          <a:stretch>
            <a:fillRect/>
          </a:stretch>
        </p:blipFill>
        <p:spPr bwMode="auto">
          <a:xfrm>
            <a:off x="4505960" y="4071620"/>
            <a:ext cx="3975100" cy="985183"/>
          </a:xfrm>
          <a:prstGeom prst="rect">
            <a:avLst/>
          </a:prstGeom>
          <a:noFill/>
          <a:ln w="9525">
            <a:noFill/>
            <a:miter lim="800000"/>
            <a:headEnd/>
            <a:tailEnd/>
          </a:ln>
        </p:spPr>
      </p:pic>
      <p:pic>
        <p:nvPicPr>
          <p:cNvPr id="6153" name="Picture 9"/>
          <p:cNvPicPr>
            <a:picLocks noChangeAspect="1" noChangeArrowheads="1"/>
          </p:cNvPicPr>
          <p:nvPr/>
        </p:nvPicPr>
        <p:blipFill>
          <a:blip r:embed="rId9"/>
          <a:srcRect/>
          <a:stretch>
            <a:fillRect/>
          </a:stretch>
        </p:blipFill>
        <p:spPr bwMode="auto">
          <a:xfrm>
            <a:off x="6389370" y="2908300"/>
            <a:ext cx="2475230" cy="796054"/>
          </a:xfrm>
          <a:prstGeom prst="rect">
            <a:avLst/>
          </a:prstGeom>
          <a:noFill/>
          <a:ln w="9525">
            <a:noFill/>
            <a:miter lim="800000"/>
            <a:headEnd/>
            <a:tailEnd/>
          </a:ln>
        </p:spPr>
      </p:pic>
      <p:pic>
        <p:nvPicPr>
          <p:cNvPr id="6154" name="Picture 10"/>
          <p:cNvPicPr>
            <a:picLocks noChangeAspect="1" noChangeArrowheads="1"/>
          </p:cNvPicPr>
          <p:nvPr/>
        </p:nvPicPr>
        <p:blipFill>
          <a:blip r:embed="rId10"/>
          <a:srcRect/>
          <a:stretch>
            <a:fillRect/>
          </a:stretch>
        </p:blipFill>
        <p:spPr bwMode="auto">
          <a:xfrm>
            <a:off x="2903220" y="5332828"/>
            <a:ext cx="3314700" cy="8329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0"/>
          </p:nvPr>
        </p:nvSpPr>
        <p:spPr/>
        <p:txBody>
          <a:bodyPr/>
          <a:lstStyle/>
          <a:p>
            <a:fld id="{80D6A2E2-E8D5-6041-B053-6E4322317DB6}" type="slidenum">
              <a:rPr lang="en-US" smtClean="0"/>
              <a:pPr/>
              <a:t>2</a:t>
            </a:fld>
            <a:endParaRPr lang="en-US" dirty="0"/>
          </a:p>
        </p:txBody>
      </p:sp>
      <p:sp>
        <p:nvSpPr>
          <p:cNvPr id="4" name="Footer Placeholder 3"/>
          <p:cNvSpPr>
            <a:spLocks noGrp="1"/>
          </p:cNvSpPr>
          <p:nvPr>
            <p:ph type="ftr" sz="quarter" idx="11"/>
          </p:nvPr>
        </p:nvSpPr>
        <p:spPr/>
        <p:txBody>
          <a:bodyPr/>
          <a:lstStyle/>
          <a:p>
            <a:r>
              <a:rPr lang="en-US" smtClean="0"/>
              <a:t>May 21, 2010    CA 3tera AppLogic      Copyright © 2010 CA</a:t>
            </a:r>
            <a:endParaRPr lang="en-US" dirty="0"/>
          </a:p>
        </p:txBody>
      </p:sp>
      <p:sp>
        <p:nvSpPr>
          <p:cNvPr id="6" name="Rectangle 64"/>
          <p:cNvSpPr>
            <a:spLocks noChangeArrowheads="1"/>
          </p:cNvSpPr>
          <p:nvPr/>
        </p:nvSpPr>
        <p:spPr bwMode="gray">
          <a:xfrm>
            <a:off x="955146" y="4071375"/>
            <a:ext cx="7869237" cy="48418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Opportunities for Web Services and eCommerce Providers </a:t>
            </a:r>
            <a:endParaRPr sz="2000" noProof="1">
              <a:solidFill>
                <a:srgbClr val="000000"/>
              </a:solidFill>
              <a:ea typeface="Arial" pitchFamily="34" charset="0"/>
              <a:cs typeface="Arial Narrow"/>
            </a:endParaRPr>
          </a:p>
        </p:txBody>
      </p:sp>
      <p:sp>
        <p:nvSpPr>
          <p:cNvPr id="7" name="Rectangle 66"/>
          <p:cNvSpPr>
            <a:spLocks noChangeArrowheads="1"/>
          </p:cNvSpPr>
          <p:nvPr/>
        </p:nvSpPr>
        <p:spPr bwMode="gray">
          <a:xfrm>
            <a:off x="965481" y="3469465"/>
            <a:ext cx="7869237" cy="484188"/>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Creating Cloud “Grids”</a:t>
            </a:r>
            <a:endParaRPr sz="2000" noProof="1">
              <a:solidFill>
                <a:srgbClr val="000000"/>
              </a:solidFill>
              <a:ea typeface="Arial" pitchFamily="34" charset="0"/>
              <a:cs typeface="Arial Narrow"/>
            </a:endParaRPr>
          </a:p>
        </p:txBody>
      </p:sp>
      <p:sp>
        <p:nvSpPr>
          <p:cNvPr id="8" name="Rectangle 68"/>
          <p:cNvSpPr>
            <a:spLocks noChangeArrowheads="1"/>
          </p:cNvSpPr>
          <p:nvPr/>
        </p:nvSpPr>
        <p:spPr bwMode="gray">
          <a:xfrm>
            <a:off x="963612" y="4696354"/>
            <a:ext cx="7869237" cy="48418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Customer Success</a:t>
            </a:r>
            <a:endParaRPr sz="2000" noProof="1">
              <a:solidFill>
                <a:srgbClr val="000000"/>
              </a:solidFill>
              <a:ea typeface="Arial" pitchFamily="34" charset="0"/>
              <a:cs typeface="Arial Narrow"/>
            </a:endParaRPr>
          </a:p>
        </p:txBody>
      </p:sp>
      <p:sp>
        <p:nvSpPr>
          <p:cNvPr id="9" name="Rectangle 60"/>
          <p:cNvSpPr>
            <a:spLocks noChangeArrowheads="1"/>
          </p:cNvSpPr>
          <p:nvPr/>
        </p:nvSpPr>
        <p:spPr bwMode="gray">
          <a:xfrm>
            <a:off x="950913" y="2209271"/>
            <a:ext cx="7869237" cy="484188"/>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3tera AppLogic: Crossing the Cloud Chasm</a:t>
            </a:r>
            <a:endParaRPr sz="2000" noProof="1">
              <a:solidFill>
                <a:srgbClr val="000000"/>
              </a:solidFill>
              <a:ea typeface="Arial" pitchFamily="34" charset="0"/>
              <a:cs typeface="Arial Narrow"/>
            </a:endParaRPr>
          </a:p>
        </p:txBody>
      </p:sp>
      <p:sp>
        <p:nvSpPr>
          <p:cNvPr id="10" name="Rectangle 59"/>
          <p:cNvSpPr>
            <a:spLocks noChangeArrowheads="1"/>
          </p:cNvSpPr>
          <p:nvPr/>
        </p:nvSpPr>
        <p:spPr bwMode="gray">
          <a:xfrm>
            <a:off x="345015" y="2209271"/>
            <a:ext cx="482600" cy="484188"/>
          </a:xfrm>
          <a:prstGeom prst="rect">
            <a:avLst/>
          </a:prstGeom>
          <a:solidFill>
            <a:schemeClr val="accent2">
              <a:lumMod val="75000"/>
            </a:schemeClr>
          </a:solid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11" name="Picture 78"/>
          <p:cNvPicPr>
            <a:picLocks noChangeAspect="1" noChangeArrowheads="1"/>
          </p:cNvPicPr>
          <p:nvPr/>
        </p:nvPicPr>
        <p:blipFill>
          <a:blip r:embed="rId3"/>
          <a:srcRect b="47496"/>
          <a:stretch>
            <a:fillRect/>
          </a:stretch>
        </p:blipFill>
        <p:spPr bwMode="auto">
          <a:xfrm>
            <a:off x="362478" y="2209271"/>
            <a:ext cx="441325" cy="219075"/>
          </a:xfrm>
          <a:prstGeom prst="rect">
            <a:avLst/>
          </a:prstGeom>
          <a:solidFill>
            <a:schemeClr val="accent2">
              <a:lumMod val="75000"/>
            </a:schemeClr>
          </a:solidFill>
          <a:ln w="9525">
            <a:miter lim="800000"/>
            <a:headEnd/>
            <a:tailEnd/>
          </a:ln>
          <a:effectLst/>
        </p:spPr>
      </p:pic>
      <p:sp>
        <p:nvSpPr>
          <p:cNvPr id="12" name="Rectangle 62"/>
          <p:cNvSpPr>
            <a:spLocks noChangeArrowheads="1"/>
          </p:cNvSpPr>
          <p:nvPr/>
        </p:nvSpPr>
        <p:spPr bwMode="gray">
          <a:xfrm>
            <a:off x="950913" y="2831042"/>
            <a:ext cx="7869237" cy="484188"/>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AppLogic: An Infrastructure Virtualization Tool</a:t>
            </a:r>
            <a:endParaRPr sz="2000" noProof="1">
              <a:solidFill>
                <a:srgbClr val="000000"/>
              </a:solidFill>
              <a:ea typeface="Arial" pitchFamily="34" charset="0"/>
              <a:cs typeface="Arial Narrow"/>
            </a:endParaRPr>
          </a:p>
        </p:txBody>
      </p:sp>
      <p:grpSp>
        <p:nvGrpSpPr>
          <p:cNvPr id="13" name="Group 12"/>
          <p:cNvGrpSpPr/>
          <p:nvPr/>
        </p:nvGrpSpPr>
        <p:grpSpPr>
          <a:xfrm>
            <a:off x="345015" y="2831042"/>
            <a:ext cx="482600" cy="484188"/>
            <a:chOff x="323850" y="2831042"/>
            <a:chExt cx="482600" cy="484188"/>
          </a:xfrm>
          <a:solidFill>
            <a:schemeClr val="accent3">
              <a:lumMod val="50000"/>
            </a:schemeClr>
          </a:solidFill>
        </p:grpSpPr>
        <p:sp>
          <p:nvSpPr>
            <p:cNvPr id="14" name="Rectangle 61"/>
            <p:cNvSpPr>
              <a:spLocks noChangeArrowheads="1"/>
            </p:cNvSpPr>
            <p:nvPr/>
          </p:nvSpPr>
          <p:spPr bwMode="gray">
            <a:xfrm>
              <a:off x="323850" y="2831042"/>
              <a:ext cx="482600" cy="484188"/>
            </a:xfrm>
            <a:prstGeom prst="rect">
              <a:avLst/>
            </a:prstGeom>
            <a:grp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15" name="Picture 79"/>
            <p:cNvPicPr>
              <a:picLocks noChangeAspect="1" noChangeArrowheads="1"/>
            </p:cNvPicPr>
            <p:nvPr/>
          </p:nvPicPr>
          <p:blipFill>
            <a:blip r:embed="rId3"/>
            <a:srcRect b="47496"/>
            <a:stretch>
              <a:fillRect/>
            </a:stretch>
          </p:blipFill>
          <p:spPr bwMode="auto">
            <a:xfrm>
              <a:off x="341313" y="2831042"/>
              <a:ext cx="441325" cy="219075"/>
            </a:xfrm>
            <a:prstGeom prst="rect">
              <a:avLst/>
            </a:prstGeom>
            <a:grpFill/>
            <a:ln w="9525">
              <a:miter lim="800000"/>
              <a:headEnd/>
              <a:tailEnd/>
            </a:ln>
            <a:effectLst/>
          </p:spPr>
        </p:pic>
      </p:grpSp>
      <p:grpSp>
        <p:nvGrpSpPr>
          <p:cNvPr id="16" name="Group 15"/>
          <p:cNvGrpSpPr/>
          <p:nvPr/>
        </p:nvGrpSpPr>
        <p:grpSpPr>
          <a:xfrm>
            <a:off x="345015" y="4055500"/>
            <a:ext cx="482600" cy="500062"/>
            <a:chOff x="328083" y="3436938"/>
            <a:chExt cx="482600" cy="500062"/>
          </a:xfrm>
          <a:solidFill>
            <a:schemeClr val="accent3">
              <a:lumMod val="75000"/>
            </a:schemeClr>
          </a:solidFill>
        </p:grpSpPr>
        <p:sp>
          <p:nvSpPr>
            <p:cNvPr id="17" name="Rectangle 63"/>
            <p:cNvSpPr>
              <a:spLocks noChangeArrowheads="1"/>
            </p:cNvSpPr>
            <p:nvPr/>
          </p:nvSpPr>
          <p:spPr bwMode="gray">
            <a:xfrm>
              <a:off x="328083" y="3452813"/>
              <a:ext cx="482600" cy="484187"/>
            </a:xfrm>
            <a:prstGeom prst="rect">
              <a:avLst/>
            </a:prstGeom>
            <a:grp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18" name="Picture 80"/>
            <p:cNvPicPr>
              <a:picLocks noChangeAspect="1" noChangeArrowheads="1"/>
            </p:cNvPicPr>
            <p:nvPr/>
          </p:nvPicPr>
          <p:blipFill>
            <a:blip r:embed="rId3"/>
            <a:srcRect b="47496"/>
            <a:stretch>
              <a:fillRect/>
            </a:stretch>
          </p:blipFill>
          <p:spPr bwMode="auto">
            <a:xfrm>
              <a:off x="341313" y="3436938"/>
              <a:ext cx="441325" cy="219075"/>
            </a:xfrm>
            <a:prstGeom prst="rect">
              <a:avLst/>
            </a:prstGeom>
            <a:grpFill/>
            <a:ln w="9525">
              <a:miter lim="800000"/>
              <a:headEnd/>
              <a:tailEnd/>
            </a:ln>
            <a:effectLst/>
          </p:spPr>
        </p:pic>
      </p:grpSp>
      <p:grpSp>
        <p:nvGrpSpPr>
          <p:cNvPr id="19" name="Group 18"/>
          <p:cNvGrpSpPr/>
          <p:nvPr/>
        </p:nvGrpSpPr>
        <p:grpSpPr>
          <a:xfrm>
            <a:off x="351117" y="3458882"/>
            <a:ext cx="482600" cy="494771"/>
            <a:chOff x="332316" y="4064000"/>
            <a:chExt cx="482600" cy="494771"/>
          </a:xfrm>
          <a:solidFill>
            <a:schemeClr val="accent4">
              <a:lumMod val="50000"/>
            </a:schemeClr>
          </a:solidFill>
        </p:grpSpPr>
        <p:sp>
          <p:nvSpPr>
            <p:cNvPr id="20" name="Rectangle 65"/>
            <p:cNvSpPr>
              <a:spLocks noChangeArrowheads="1"/>
            </p:cNvSpPr>
            <p:nvPr/>
          </p:nvSpPr>
          <p:spPr bwMode="gray">
            <a:xfrm>
              <a:off x="332316" y="4074583"/>
              <a:ext cx="482600" cy="484188"/>
            </a:xfrm>
            <a:prstGeom prst="rect">
              <a:avLst/>
            </a:prstGeom>
            <a:grp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21" name="Picture 81"/>
            <p:cNvPicPr>
              <a:picLocks noChangeAspect="1" noChangeArrowheads="1"/>
            </p:cNvPicPr>
            <p:nvPr/>
          </p:nvPicPr>
          <p:blipFill>
            <a:blip r:embed="rId3"/>
            <a:srcRect b="47496"/>
            <a:stretch>
              <a:fillRect/>
            </a:stretch>
          </p:blipFill>
          <p:spPr bwMode="auto">
            <a:xfrm>
              <a:off x="341313" y="4064000"/>
              <a:ext cx="441325" cy="219075"/>
            </a:xfrm>
            <a:prstGeom prst="rect">
              <a:avLst/>
            </a:prstGeom>
            <a:grpFill/>
            <a:ln w="9525">
              <a:miter lim="800000"/>
              <a:headEnd/>
              <a:tailEnd/>
            </a:ln>
            <a:effectLst/>
          </p:spPr>
        </p:pic>
      </p:grpSp>
      <p:grpSp>
        <p:nvGrpSpPr>
          <p:cNvPr id="22" name="Group 21"/>
          <p:cNvGrpSpPr/>
          <p:nvPr/>
        </p:nvGrpSpPr>
        <p:grpSpPr>
          <a:xfrm>
            <a:off x="345015" y="4694238"/>
            <a:ext cx="482600" cy="486303"/>
            <a:chOff x="336549" y="4694238"/>
            <a:chExt cx="482600" cy="486303"/>
          </a:xfrm>
          <a:solidFill>
            <a:schemeClr val="accent4">
              <a:lumMod val="75000"/>
            </a:schemeClr>
          </a:solidFill>
        </p:grpSpPr>
        <p:sp>
          <p:nvSpPr>
            <p:cNvPr id="23" name="Rectangle 67"/>
            <p:cNvSpPr>
              <a:spLocks noChangeArrowheads="1"/>
            </p:cNvSpPr>
            <p:nvPr/>
          </p:nvSpPr>
          <p:spPr bwMode="gray">
            <a:xfrm>
              <a:off x="336549" y="4696354"/>
              <a:ext cx="482600" cy="484187"/>
            </a:xfrm>
            <a:prstGeom prst="rect">
              <a:avLst/>
            </a:prstGeom>
            <a:grp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24" name="Picture 82"/>
            <p:cNvPicPr>
              <a:picLocks noChangeAspect="1" noChangeArrowheads="1"/>
            </p:cNvPicPr>
            <p:nvPr/>
          </p:nvPicPr>
          <p:blipFill>
            <a:blip r:embed="rId3"/>
            <a:srcRect b="47496"/>
            <a:stretch>
              <a:fillRect/>
            </a:stretch>
          </p:blipFill>
          <p:spPr bwMode="auto">
            <a:xfrm>
              <a:off x="341313" y="4694238"/>
              <a:ext cx="441325" cy="219075"/>
            </a:xfrm>
            <a:prstGeom prst="rect">
              <a:avLst/>
            </a:prstGeom>
            <a:grpFill/>
            <a:ln w="9525">
              <a:miter lim="800000"/>
              <a:headEnd/>
              <a:tailEnd/>
            </a:ln>
            <a:effectLst/>
          </p:spPr>
        </p:pic>
      </p:grpSp>
      <p:sp>
        <p:nvSpPr>
          <p:cNvPr id="25" name="Rectangle 70"/>
          <p:cNvSpPr>
            <a:spLocks noChangeArrowheads="1"/>
          </p:cNvSpPr>
          <p:nvPr/>
        </p:nvSpPr>
        <p:spPr bwMode="gray">
          <a:xfrm>
            <a:off x="967845" y="5318125"/>
            <a:ext cx="7869237" cy="484188"/>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Q &amp; A</a:t>
            </a:r>
            <a:endParaRPr sz="2000" noProof="1">
              <a:solidFill>
                <a:srgbClr val="000000"/>
              </a:solidFill>
              <a:ea typeface="Arial" pitchFamily="34" charset="0"/>
              <a:cs typeface="Arial Narrow"/>
            </a:endParaRPr>
          </a:p>
        </p:txBody>
      </p:sp>
      <p:grpSp>
        <p:nvGrpSpPr>
          <p:cNvPr id="26" name="Group 25"/>
          <p:cNvGrpSpPr/>
          <p:nvPr/>
        </p:nvGrpSpPr>
        <p:grpSpPr>
          <a:xfrm>
            <a:off x="345015" y="5318125"/>
            <a:ext cx="482600" cy="484188"/>
            <a:chOff x="340782" y="5318125"/>
            <a:chExt cx="482600" cy="484188"/>
          </a:xfrm>
          <a:solidFill>
            <a:schemeClr val="accent4">
              <a:lumMod val="60000"/>
              <a:lumOff val="40000"/>
            </a:schemeClr>
          </a:solidFill>
        </p:grpSpPr>
        <p:sp>
          <p:nvSpPr>
            <p:cNvPr id="27" name="Rectangle 69"/>
            <p:cNvSpPr>
              <a:spLocks noChangeArrowheads="1"/>
            </p:cNvSpPr>
            <p:nvPr/>
          </p:nvSpPr>
          <p:spPr bwMode="gray">
            <a:xfrm>
              <a:off x="340782" y="5318125"/>
              <a:ext cx="482600" cy="484188"/>
            </a:xfrm>
            <a:prstGeom prst="rect">
              <a:avLst/>
            </a:prstGeom>
            <a:grp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28" name="Picture 83"/>
            <p:cNvPicPr>
              <a:picLocks noChangeAspect="1" noChangeArrowheads="1"/>
            </p:cNvPicPr>
            <p:nvPr/>
          </p:nvPicPr>
          <p:blipFill>
            <a:blip r:embed="rId3"/>
            <a:srcRect b="47496"/>
            <a:stretch>
              <a:fillRect/>
            </a:stretch>
          </p:blipFill>
          <p:spPr bwMode="auto">
            <a:xfrm>
              <a:off x="358245" y="5318125"/>
              <a:ext cx="441325" cy="219075"/>
            </a:xfrm>
            <a:prstGeom prst="rect">
              <a:avLst/>
            </a:prstGeom>
            <a:grpFill/>
            <a:ln w="9525">
              <a:miter lim="800000"/>
              <a:headEnd/>
              <a:tailEnd/>
            </a:ln>
            <a:effectLst/>
          </p:spPr>
        </p:pic>
      </p:grpSp>
      <p:pic>
        <p:nvPicPr>
          <p:cNvPr id="29" name="Picture 77"/>
          <p:cNvPicPr>
            <a:picLocks noChangeAspect="1" noChangeArrowheads="1"/>
          </p:cNvPicPr>
          <p:nvPr/>
        </p:nvPicPr>
        <p:blipFill>
          <a:blip r:embed="rId3"/>
          <a:srcRect b="47496"/>
          <a:stretch>
            <a:fillRect/>
          </a:stretch>
        </p:blipFill>
        <p:spPr bwMode="auto">
          <a:xfrm>
            <a:off x="341313" y="1566863"/>
            <a:ext cx="441325" cy="219075"/>
          </a:xfrm>
          <a:prstGeom prst="rect">
            <a:avLst/>
          </a:prstGeom>
          <a:noFill/>
          <a:ln w="9525">
            <a:miter lim="800000"/>
            <a:headEnd/>
            <a:tailEnd/>
          </a:ln>
          <a:effectLst/>
        </p:spPr>
      </p:pic>
      <p:sp>
        <p:nvSpPr>
          <p:cNvPr id="30" name="Rectangle 59"/>
          <p:cNvSpPr>
            <a:spLocks noChangeArrowheads="1"/>
          </p:cNvSpPr>
          <p:nvPr/>
        </p:nvSpPr>
        <p:spPr bwMode="gray">
          <a:xfrm>
            <a:off x="345015" y="1587500"/>
            <a:ext cx="482600" cy="484188"/>
          </a:xfrm>
          <a:prstGeom prst="rect">
            <a:avLst/>
          </a:prstGeom>
          <a:solidFill>
            <a:srgbClr val="003526"/>
          </a:solidFill>
          <a:ln w="12700">
            <a:solidFill>
              <a:srgbClr val="DDDDDD"/>
            </a:solidFill>
            <a:miter lim="800000"/>
            <a:headEnd/>
            <a:tailEnd/>
          </a:ln>
          <a:effectLst>
            <a:outerShdw blurRad="63500" dist="53882" dir="2700000" algn="ctr" rotWithShape="0">
              <a:srgbClr val="000000">
                <a:alpha val="50000"/>
              </a:srgbClr>
            </a:outerShdw>
          </a:effectLst>
        </p:spPr>
        <p:txBody>
          <a:bodyPr lIns="0" tIns="0" rIns="0" bIns="0" anchor="ctr">
            <a:prstTxWarp prst="textNoShape">
              <a:avLst/>
            </a:prstTxWarp>
          </a:bodyPr>
          <a:lstStyle/>
          <a:p>
            <a:pPr algn="ctr" defTabSz="914400"/>
            <a:endParaRPr sz="2800" b="1" noProof="1">
              <a:solidFill>
                <a:srgbClr val="FFFFFF"/>
              </a:solidFill>
              <a:ea typeface="Arial" pitchFamily="34" charset="0"/>
              <a:cs typeface="Arial" pitchFamily="34" charset="0"/>
            </a:endParaRPr>
          </a:p>
        </p:txBody>
      </p:sp>
      <p:pic>
        <p:nvPicPr>
          <p:cNvPr id="31" name="Picture 78"/>
          <p:cNvPicPr>
            <a:picLocks noChangeAspect="1" noChangeArrowheads="1"/>
          </p:cNvPicPr>
          <p:nvPr/>
        </p:nvPicPr>
        <p:blipFill>
          <a:blip r:embed="rId3"/>
          <a:srcRect b="47496"/>
          <a:stretch>
            <a:fillRect/>
          </a:stretch>
        </p:blipFill>
        <p:spPr bwMode="auto">
          <a:xfrm>
            <a:off x="362478" y="1587500"/>
            <a:ext cx="441325" cy="219075"/>
          </a:xfrm>
          <a:prstGeom prst="rect">
            <a:avLst/>
          </a:prstGeom>
          <a:solidFill>
            <a:schemeClr val="accent2">
              <a:lumMod val="50000"/>
            </a:schemeClr>
          </a:solidFill>
          <a:ln w="9525">
            <a:miter lim="800000"/>
            <a:headEnd/>
            <a:tailEnd/>
          </a:ln>
          <a:effectLst/>
        </p:spPr>
      </p:pic>
      <p:sp>
        <p:nvSpPr>
          <p:cNvPr id="32" name="Rectangle 60"/>
          <p:cNvSpPr>
            <a:spLocks noChangeArrowheads="1"/>
          </p:cNvSpPr>
          <p:nvPr/>
        </p:nvSpPr>
        <p:spPr bwMode="gray">
          <a:xfrm>
            <a:off x="959378" y="1587500"/>
            <a:ext cx="7869237" cy="484188"/>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blurRad="63500" dist="53882" dir="2700000" algn="ctr" rotWithShape="0">
              <a:srgbClr val="000000">
                <a:alpha val="50000"/>
              </a:srgbClr>
            </a:outerShdw>
          </a:effectLst>
        </p:spPr>
        <p:txBody>
          <a:bodyPr lIns="180000" tIns="36000" rIns="36000" bIns="36000" anchor="ctr">
            <a:prstTxWarp prst="textNoShape">
              <a:avLst/>
            </a:prstTxWarp>
          </a:bodyPr>
          <a:lstStyle/>
          <a:p>
            <a:pPr defTabSz="914400">
              <a:spcAft>
                <a:spcPct val="20000"/>
              </a:spcAft>
            </a:pPr>
            <a:r>
              <a:rPr lang="en-US" sz="2000" noProof="1" smtClean="0">
                <a:solidFill>
                  <a:srgbClr val="000000"/>
                </a:solidFill>
                <a:ea typeface="Arial" pitchFamily="34" charset="0"/>
                <a:cs typeface="Arial Narrow"/>
              </a:rPr>
              <a:t>CA and the Cloud</a:t>
            </a:r>
            <a:endParaRPr sz="2000" noProof="1">
              <a:solidFill>
                <a:srgbClr val="000000"/>
              </a:solidFill>
              <a:ea typeface="Arial" pitchFamily="34" charset="0"/>
              <a:cs typeface="Arial Narrow"/>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577850" y="4579938"/>
            <a:ext cx="1691640" cy="1384300"/>
          </a:xfrm>
          <a:prstGeom prst="rect">
            <a:avLst/>
          </a:prstGeom>
          <a:solidFill>
            <a:schemeClr val="bg1">
              <a:lumMod val="65000"/>
              <a:alpha val="65000"/>
            </a:schemeClr>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67" name="Rectangle 66"/>
          <p:cNvSpPr/>
          <p:nvPr/>
        </p:nvSpPr>
        <p:spPr bwMode="auto">
          <a:xfrm>
            <a:off x="2183368" y="4069388"/>
            <a:ext cx="1691640" cy="1878012"/>
          </a:xfrm>
          <a:prstGeom prst="rect">
            <a:avLst/>
          </a:prstGeom>
          <a:solidFill>
            <a:schemeClr val="bg1">
              <a:lumMod val="65000"/>
              <a:alpha val="65000"/>
            </a:schemeClr>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68" name="Rectangle 67"/>
          <p:cNvSpPr/>
          <p:nvPr/>
        </p:nvSpPr>
        <p:spPr bwMode="auto">
          <a:xfrm>
            <a:off x="3788886" y="3383588"/>
            <a:ext cx="1691640" cy="2563812"/>
          </a:xfrm>
          <a:prstGeom prst="rect">
            <a:avLst/>
          </a:prstGeom>
          <a:solidFill>
            <a:schemeClr val="bg1">
              <a:lumMod val="65000"/>
              <a:alpha val="65000"/>
            </a:schemeClr>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69" name="Rectangle 68"/>
          <p:cNvSpPr/>
          <p:nvPr/>
        </p:nvSpPr>
        <p:spPr bwMode="auto">
          <a:xfrm>
            <a:off x="5394404" y="2758113"/>
            <a:ext cx="1691640" cy="3189287"/>
          </a:xfrm>
          <a:prstGeom prst="rect">
            <a:avLst/>
          </a:prstGeom>
          <a:solidFill>
            <a:schemeClr val="bg1">
              <a:lumMod val="65000"/>
              <a:alpha val="65000"/>
            </a:schemeClr>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70" name="Rectangle 69"/>
          <p:cNvSpPr/>
          <p:nvPr/>
        </p:nvSpPr>
        <p:spPr bwMode="auto">
          <a:xfrm>
            <a:off x="6999923" y="2156450"/>
            <a:ext cx="1691640" cy="3790950"/>
          </a:xfrm>
          <a:prstGeom prst="rect">
            <a:avLst/>
          </a:prstGeom>
          <a:solidFill>
            <a:schemeClr val="bg1">
              <a:lumMod val="65000"/>
              <a:alpha val="65000"/>
            </a:schemeClr>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43015" name="Right Triangle 75"/>
          <p:cNvSpPr>
            <a:spLocks noChangeArrowheads="1"/>
          </p:cNvSpPr>
          <p:nvPr/>
        </p:nvSpPr>
        <p:spPr bwMode="white">
          <a:xfrm flipV="1">
            <a:off x="383988" y="2035800"/>
            <a:ext cx="8494712" cy="3165475"/>
          </a:xfrm>
          <a:prstGeom prst="rtTriangle">
            <a:avLst/>
          </a:prstGeom>
          <a:solidFill>
            <a:schemeClr val="bg1"/>
          </a:solidFill>
          <a:ln w="12700" algn="ctr">
            <a:noFill/>
            <a:round/>
            <a:headEnd type="none" w="sm" len="sm"/>
            <a:tailEnd type="none" w="sm" len="sm"/>
          </a:ln>
        </p:spPr>
        <p:txBody>
          <a:bodyPr/>
          <a:lstStyle/>
          <a:p>
            <a:pPr algn="ctr" eaLnBrk="0" hangingPunct="0">
              <a:lnSpc>
                <a:spcPct val="90000"/>
              </a:lnSpc>
            </a:pPr>
            <a:endParaRPr lang="en-US"/>
          </a:p>
        </p:txBody>
      </p:sp>
      <p:sp>
        <p:nvSpPr>
          <p:cNvPr id="74" name="Freeform 73"/>
          <p:cNvSpPr>
            <a:spLocks/>
          </p:cNvSpPr>
          <p:nvPr/>
        </p:nvSpPr>
        <p:spPr bwMode="auto">
          <a:xfrm>
            <a:off x="577850" y="2005013"/>
            <a:ext cx="8361362" cy="3344863"/>
          </a:xfrm>
          <a:custGeom>
            <a:avLst/>
            <a:gdLst>
              <a:gd name="T0" fmla="*/ 0 w 8361948"/>
              <a:gd name="T1" fmla="*/ 3344863 h 3344779"/>
              <a:gd name="T2" fmla="*/ 8192930 w 8361948"/>
              <a:gd name="T3" fmla="*/ 288765 h 3344779"/>
              <a:gd name="T4" fmla="*/ 8216992 w 8361948"/>
              <a:gd name="T5" fmla="*/ 372988 h 3344779"/>
              <a:gd name="T6" fmla="*/ 8361362 w 8361948"/>
              <a:gd name="T7" fmla="*/ 96255 h 3344779"/>
              <a:gd name="T8" fmla="*/ 8060591 w 8361948"/>
              <a:gd name="T9" fmla="*/ 0 h 3344779"/>
              <a:gd name="T10" fmla="*/ 8096685 w 8361948"/>
              <a:gd name="T11" fmla="*/ 84223 h 3344779"/>
              <a:gd name="T12" fmla="*/ 0 w 8361948"/>
              <a:gd name="T13" fmla="*/ 3116257 h 3344779"/>
              <a:gd name="T14" fmla="*/ 0 w 8361948"/>
              <a:gd name="T15" fmla="*/ 3344863 h 3344779"/>
              <a:gd name="T16" fmla="*/ 0 60000 65536"/>
              <a:gd name="T17" fmla="*/ 0 60000 65536"/>
              <a:gd name="T18" fmla="*/ 0 60000 65536"/>
              <a:gd name="T19" fmla="*/ 0 60000 65536"/>
              <a:gd name="T20" fmla="*/ 0 60000 65536"/>
              <a:gd name="T21" fmla="*/ 0 60000 65536"/>
              <a:gd name="T22" fmla="*/ 0 60000 65536"/>
              <a:gd name="T23" fmla="*/ 0 60000 65536"/>
              <a:gd name="T24" fmla="*/ 0 w 8361948"/>
              <a:gd name="T25" fmla="*/ 0 h 3344779"/>
              <a:gd name="T26" fmla="*/ 8361948 w 8361948"/>
              <a:gd name="T27" fmla="*/ 3344779 h 3344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61948" h="3344779">
                <a:moveTo>
                  <a:pt x="0" y="3344779"/>
                </a:moveTo>
                <a:lnTo>
                  <a:pt x="8193506" y="288758"/>
                </a:lnTo>
                <a:lnTo>
                  <a:pt x="8217569" y="372979"/>
                </a:lnTo>
                <a:lnTo>
                  <a:pt x="8361948" y="96253"/>
                </a:lnTo>
                <a:lnTo>
                  <a:pt x="8061158" y="0"/>
                </a:lnTo>
                <a:lnTo>
                  <a:pt x="8097253" y="84221"/>
                </a:lnTo>
                <a:lnTo>
                  <a:pt x="0" y="3116179"/>
                </a:lnTo>
                <a:lnTo>
                  <a:pt x="0" y="3344779"/>
                </a:lnTo>
                <a:close/>
              </a:path>
            </a:pathLst>
          </a:custGeom>
          <a:solidFill>
            <a:schemeClr val="accent6"/>
          </a:solidFill>
          <a:ln w="12700" cap="flat" cmpd="sng" algn="ctr">
            <a:noFill/>
            <a:prstDash val="solid"/>
            <a:round/>
            <a:headEnd type="none" w="sm" len="sm"/>
            <a:tailEnd type="none" w="sm" len="sm"/>
          </a:ln>
        </p:spPr>
        <p:txBody>
          <a:bodyPr/>
          <a:lstStyle/>
          <a:p>
            <a:endParaRPr lang="en-US"/>
          </a:p>
        </p:txBody>
      </p:sp>
      <p:sp>
        <p:nvSpPr>
          <p:cNvPr id="43018" name="Slide Number Placeholder 16"/>
          <p:cNvSpPr>
            <a:spLocks noGrp="1"/>
          </p:cNvSpPr>
          <p:nvPr>
            <p:ph type="sldNum" sz="quarter" idx="10"/>
          </p:nvPr>
        </p:nvSpPr>
        <p:spPr>
          <a:noFill/>
        </p:spPr>
        <p:txBody>
          <a:bodyPr/>
          <a:lstStyle/>
          <a:p>
            <a:fld id="{B056414B-B1FE-49CF-BCD0-9E2997FE60A7}" type="slidenum">
              <a:rPr lang="en-US" smtClean="0"/>
              <a:pPr/>
              <a:t>3</a:t>
            </a:fld>
            <a:endParaRPr lang="en-US" smtClean="0"/>
          </a:p>
        </p:txBody>
      </p:sp>
      <p:sp>
        <p:nvSpPr>
          <p:cNvPr id="43019" name="Footer Placeholder 28"/>
          <p:cNvSpPr>
            <a:spLocks noGrp="1"/>
          </p:cNvSpPr>
          <p:nvPr>
            <p:ph type="ftr" sz="quarter" idx="11"/>
          </p:nvPr>
        </p:nvSpPr>
        <p:spPr>
          <a:noFill/>
        </p:spPr>
        <p:txBody>
          <a:bodyPr/>
          <a:lstStyle/>
          <a:p>
            <a:r>
              <a:rPr lang="en-US" dirty="0" smtClean="0"/>
              <a:t>May 21, 2010    CA 3tera AppLogic      Copyright © 2010 CA</a:t>
            </a:r>
          </a:p>
        </p:txBody>
      </p:sp>
      <p:sp>
        <p:nvSpPr>
          <p:cNvPr id="31" name="Content Placeholder 30"/>
          <p:cNvSpPr>
            <a:spLocks noGrp="1"/>
          </p:cNvSpPr>
          <p:nvPr>
            <p:ph sz="quarter" idx="12"/>
          </p:nvPr>
        </p:nvSpPr>
        <p:spPr>
          <a:xfrm>
            <a:off x="649100" y="1489286"/>
            <a:ext cx="8113713" cy="4464050"/>
          </a:xfrm>
        </p:spPr>
        <p:txBody>
          <a:bodyPr>
            <a:normAutofit/>
          </a:bodyPr>
          <a:lstStyle/>
          <a:p>
            <a:pPr eaLnBrk="0" hangingPunct="0">
              <a:lnSpc>
                <a:spcPct val="90000"/>
              </a:lnSpc>
              <a:spcBef>
                <a:spcPct val="60000"/>
              </a:spcBef>
              <a:defRPr/>
            </a:pPr>
            <a:r>
              <a:rPr lang="en-US" sz="2000" b="1" dirty="0" smtClean="0">
                <a:solidFill>
                  <a:schemeClr val="accent6"/>
                </a:solidFill>
              </a:rPr>
              <a:t>Roughly every 15 years there is a major inflection point in technology…</a:t>
            </a:r>
            <a:endParaRPr lang="en-US" sz="2000" b="1" dirty="0">
              <a:solidFill>
                <a:schemeClr val="accent6"/>
              </a:solidFill>
            </a:endParaRPr>
          </a:p>
        </p:txBody>
      </p:sp>
      <p:sp>
        <p:nvSpPr>
          <p:cNvPr id="43017" name="Title 1"/>
          <p:cNvSpPr>
            <a:spLocks noGrp="1"/>
          </p:cNvSpPr>
          <p:nvPr>
            <p:ph type="title"/>
          </p:nvPr>
        </p:nvSpPr>
        <p:spPr/>
        <p:txBody>
          <a:bodyPr/>
          <a:lstStyle/>
          <a:p>
            <a:r>
              <a:rPr lang="en-US" dirty="0" smtClean="0"/>
              <a:t>Get Your Head INTO the Cloud</a:t>
            </a:r>
            <a:br>
              <a:rPr lang="en-US" dirty="0" smtClean="0"/>
            </a:br>
            <a:r>
              <a:rPr lang="en-US" b="0" dirty="0" smtClean="0"/>
              <a:t>a new way to manage technology</a:t>
            </a:r>
            <a:endParaRPr b="0" dirty="0" smtClean="0"/>
          </a:p>
        </p:txBody>
      </p:sp>
      <p:sp>
        <p:nvSpPr>
          <p:cNvPr id="28" name="Rectangle 27"/>
          <p:cNvSpPr/>
          <p:nvPr/>
        </p:nvSpPr>
        <p:spPr>
          <a:xfrm>
            <a:off x="6989575" y="3586349"/>
            <a:ext cx="1889125" cy="1484415"/>
          </a:xfrm>
          <a:prstGeom prst="rect">
            <a:avLst/>
          </a:prstGeom>
          <a:noFill/>
          <a:ln>
            <a:noFill/>
          </a:ln>
          <a:effectLst/>
        </p:spPr>
        <p:txBody>
          <a:bodyPr lIns="182880" tIns="91440" bIns="182880" anchor="b"/>
          <a:lstStyle/>
          <a:p>
            <a:pPr algn="l" eaLnBrk="0" hangingPunct="0">
              <a:lnSpc>
                <a:spcPct val="90000"/>
              </a:lnSpc>
              <a:defRPr/>
            </a:pPr>
            <a:r>
              <a:rPr lang="en-US" sz="1800" b="1" dirty="0" smtClean="0">
                <a:solidFill>
                  <a:schemeClr val="accent6"/>
                </a:solidFill>
                <a:latin typeface="+mj-lt"/>
              </a:rPr>
              <a:t>The Cloud is</a:t>
            </a:r>
            <a:br>
              <a:rPr lang="en-US" sz="1800" b="1" dirty="0" smtClean="0">
                <a:solidFill>
                  <a:schemeClr val="accent6"/>
                </a:solidFill>
                <a:latin typeface="+mj-lt"/>
              </a:rPr>
            </a:br>
            <a:r>
              <a:rPr lang="en-US" sz="1800" b="1" dirty="0" smtClean="0">
                <a:solidFill>
                  <a:schemeClr val="accent6"/>
                </a:solidFill>
                <a:latin typeface="+mj-lt"/>
              </a:rPr>
              <a:t>a </a:t>
            </a:r>
            <a:r>
              <a:rPr lang="en-US" sz="1800" b="1" dirty="0">
                <a:solidFill>
                  <a:schemeClr val="accent6"/>
                </a:solidFill>
                <a:latin typeface="+mj-lt"/>
              </a:rPr>
              <a:t>new way </a:t>
            </a:r>
            <a:br>
              <a:rPr lang="en-US" sz="1800" b="1" dirty="0">
                <a:solidFill>
                  <a:schemeClr val="accent6"/>
                </a:solidFill>
                <a:latin typeface="+mj-lt"/>
              </a:rPr>
            </a:br>
            <a:r>
              <a:rPr lang="en-US" sz="1800" b="1" dirty="0">
                <a:solidFill>
                  <a:schemeClr val="accent6"/>
                </a:solidFill>
                <a:latin typeface="+mj-lt"/>
              </a:rPr>
              <a:t>to deliver </a:t>
            </a:r>
            <a:br>
              <a:rPr lang="en-US" sz="1800" b="1" dirty="0">
                <a:solidFill>
                  <a:schemeClr val="accent6"/>
                </a:solidFill>
                <a:latin typeface="+mj-lt"/>
              </a:rPr>
            </a:br>
            <a:r>
              <a:rPr lang="en-US" sz="1800" b="1" dirty="0">
                <a:solidFill>
                  <a:schemeClr val="accent6"/>
                </a:solidFill>
                <a:latin typeface="+mj-lt"/>
              </a:rPr>
              <a:t>and consume technology</a:t>
            </a:r>
          </a:p>
        </p:txBody>
      </p:sp>
      <p:sp>
        <p:nvSpPr>
          <p:cNvPr id="39" name="TextBox 38"/>
          <p:cNvSpPr txBox="1"/>
          <p:nvPr/>
        </p:nvSpPr>
        <p:spPr>
          <a:xfrm>
            <a:off x="7465825" y="1813550"/>
            <a:ext cx="660400" cy="285750"/>
          </a:xfrm>
          <a:prstGeom prst="rect">
            <a:avLst/>
          </a:prstGeom>
          <a:noFill/>
        </p:spPr>
        <p:txBody>
          <a:bodyPr wrap="none">
            <a:spAutoFit/>
          </a:bodyPr>
          <a:lstStyle/>
          <a:p>
            <a:pPr algn="ctr" eaLnBrk="0" hangingPunct="0">
              <a:lnSpc>
                <a:spcPct val="90000"/>
              </a:lnSpc>
              <a:defRPr/>
            </a:pPr>
            <a:r>
              <a:rPr lang="en-US" sz="1400" dirty="0">
                <a:solidFill>
                  <a:schemeClr val="bg1">
                    <a:lumMod val="10000"/>
                  </a:schemeClr>
                </a:solidFill>
              </a:rPr>
              <a:t>Cloud</a:t>
            </a:r>
          </a:p>
        </p:txBody>
      </p:sp>
      <p:sp>
        <p:nvSpPr>
          <p:cNvPr id="45" name="TextBox 44"/>
          <p:cNvSpPr txBox="1"/>
          <p:nvPr/>
        </p:nvSpPr>
        <p:spPr>
          <a:xfrm>
            <a:off x="761813" y="4194800"/>
            <a:ext cx="1106487" cy="287338"/>
          </a:xfrm>
          <a:prstGeom prst="rect">
            <a:avLst/>
          </a:prstGeom>
          <a:noFill/>
        </p:spPr>
        <p:txBody>
          <a:bodyPr wrap="none">
            <a:spAutoFit/>
          </a:bodyPr>
          <a:lstStyle/>
          <a:p>
            <a:pPr algn="ctr" eaLnBrk="0" hangingPunct="0">
              <a:lnSpc>
                <a:spcPct val="90000"/>
              </a:lnSpc>
              <a:defRPr/>
            </a:pPr>
            <a:r>
              <a:rPr lang="en-US" sz="1400" dirty="0">
                <a:solidFill>
                  <a:schemeClr val="bg1">
                    <a:lumMod val="10000"/>
                  </a:schemeClr>
                </a:solidFill>
              </a:rPr>
              <a:t>Mainframe</a:t>
            </a:r>
          </a:p>
        </p:txBody>
      </p:sp>
      <p:sp>
        <p:nvSpPr>
          <p:cNvPr id="50" name="TextBox 49"/>
          <p:cNvSpPr txBox="1"/>
          <p:nvPr/>
        </p:nvSpPr>
        <p:spPr>
          <a:xfrm>
            <a:off x="2206438" y="3674100"/>
            <a:ext cx="1330325" cy="285750"/>
          </a:xfrm>
          <a:prstGeom prst="rect">
            <a:avLst/>
          </a:prstGeom>
          <a:noFill/>
        </p:spPr>
        <p:txBody>
          <a:bodyPr wrap="none">
            <a:spAutoFit/>
          </a:bodyPr>
          <a:lstStyle/>
          <a:p>
            <a:pPr algn="ctr" eaLnBrk="0" hangingPunct="0">
              <a:lnSpc>
                <a:spcPct val="90000"/>
              </a:lnSpc>
              <a:defRPr/>
            </a:pPr>
            <a:r>
              <a:rPr lang="en-US" sz="1400" dirty="0">
                <a:solidFill>
                  <a:schemeClr val="bg1">
                    <a:lumMod val="10000"/>
                  </a:schemeClr>
                </a:solidFill>
              </a:rPr>
              <a:t>Client-Server</a:t>
            </a:r>
          </a:p>
        </p:txBody>
      </p:sp>
      <p:sp>
        <p:nvSpPr>
          <p:cNvPr id="51" name="TextBox 50"/>
          <p:cNvSpPr txBox="1"/>
          <p:nvPr/>
        </p:nvSpPr>
        <p:spPr>
          <a:xfrm>
            <a:off x="4103500" y="3037513"/>
            <a:ext cx="904875" cy="285750"/>
          </a:xfrm>
          <a:prstGeom prst="rect">
            <a:avLst/>
          </a:prstGeom>
          <a:noFill/>
        </p:spPr>
        <p:txBody>
          <a:bodyPr wrap="none">
            <a:spAutoFit/>
          </a:bodyPr>
          <a:lstStyle/>
          <a:p>
            <a:pPr algn="ctr" eaLnBrk="0" hangingPunct="0">
              <a:lnSpc>
                <a:spcPct val="90000"/>
              </a:lnSpc>
              <a:defRPr/>
            </a:pPr>
            <a:r>
              <a:rPr lang="en-US" sz="1400" dirty="0">
                <a:solidFill>
                  <a:schemeClr val="bg1">
                    <a:lumMod val="10000"/>
                  </a:schemeClr>
                </a:solidFill>
              </a:rPr>
              <a:t>Internet</a:t>
            </a:r>
          </a:p>
        </p:txBody>
      </p:sp>
      <p:sp>
        <p:nvSpPr>
          <p:cNvPr id="52" name="TextBox 51"/>
          <p:cNvSpPr txBox="1"/>
          <p:nvPr/>
        </p:nvSpPr>
        <p:spPr>
          <a:xfrm>
            <a:off x="5430650" y="2407275"/>
            <a:ext cx="1360488" cy="285750"/>
          </a:xfrm>
          <a:prstGeom prst="rect">
            <a:avLst/>
          </a:prstGeom>
          <a:noFill/>
        </p:spPr>
        <p:txBody>
          <a:bodyPr wrap="none">
            <a:spAutoFit/>
          </a:bodyPr>
          <a:lstStyle/>
          <a:p>
            <a:pPr algn="ctr" eaLnBrk="0" hangingPunct="0">
              <a:lnSpc>
                <a:spcPct val="90000"/>
              </a:lnSpc>
              <a:defRPr/>
            </a:pPr>
            <a:r>
              <a:rPr lang="en-US" sz="1400" dirty="0">
                <a:solidFill>
                  <a:schemeClr val="bg1">
                    <a:lumMod val="10000"/>
                  </a:schemeClr>
                </a:solidFill>
              </a:rPr>
              <a:t>Virtualization</a:t>
            </a:r>
          </a:p>
        </p:txBody>
      </p:sp>
      <p:sp>
        <p:nvSpPr>
          <p:cNvPr id="33" name="Oval 32"/>
          <p:cNvSpPr/>
          <p:nvPr/>
        </p:nvSpPr>
        <p:spPr bwMode="auto">
          <a:xfrm>
            <a:off x="1153657" y="4761477"/>
            <a:ext cx="322691" cy="320040"/>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fontAlgn="base" hangingPunct="0">
              <a:lnSpc>
                <a:spcPct val="90000"/>
              </a:lnSpc>
              <a:spcBef>
                <a:spcPct val="0"/>
              </a:spcBef>
              <a:spcAft>
                <a:spcPct val="0"/>
              </a:spcAft>
              <a:defRPr/>
            </a:pPr>
            <a:endParaRPr lang="en-US">
              <a:latin typeface="+mj-lt"/>
            </a:endParaRPr>
          </a:p>
        </p:txBody>
      </p:sp>
      <p:sp>
        <p:nvSpPr>
          <p:cNvPr id="35" name="Oval 34"/>
          <p:cNvSpPr/>
          <p:nvPr/>
        </p:nvSpPr>
        <p:spPr bwMode="auto">
          <a:xfrm>
            <a:off x="2710127" y="4172054"/>
            <a:ext cx="322691" cy="320040"/>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fontAlgn="base" hangingPunct="0">
              <a:lnSpc>
                <a:spcPct val="90000"/>
              </a:lnSpc>
              <a:spcBef>
                <a:spcPct val="0"/>
              </a:spcBef>
              <a:spcAft>
                <a:spcPct val="0"/>
              </a:spcAft>
              <a:defRPr/>
            </a:pPr>
            <a:endParaRPr lang="en-US">
              <a:latin typeface="+mj-lt"/>
            </a:endParaRPr>
          </a:p>
        </p:txBody>
      </p:sp>
      <p:sp>
        <p:nvSpPr>
          <p:cNvPr id="36" name="Oval 35"/>
          <p:cNvSpPr/>
          <p:nvPr/>
        </p:nvSpPr>
        <p:spPr bwMode="auto">
          <a:xfrm>
            <a:off x="4394476" y="3548550"/>
            <a:ext cx="322691" cy="320040"/>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fontAlgn="base" hangingPunct="0">
              <a:lnSpc>
                <a:spcPct val="90000"/>
              </a:lnSpc>
              <a:spcBef>
                <a:spcPct val="0"/>
              </a:spcBef>
              <a:spcAft>
                <a:spcPct val="0"/>
              </a:spcAft>
              <a:defRPr/>
            </a:pPr>
            <a:endParaRPr lang="en-US">
              <a:latin typeface="+mj-lt"/>
            </a:endParaRPr>
          </a:p>
        </p:txBody>
      </p:sp>
      <p:sp>
        <p:nvSpPr>
          <p:cNvPr id="37" name="Oval 36"/>
          <p:cNvSpPr/>
          <p:nvPr/>
        </p:nvSpPr>
        <p:spPr bwMode="auto">
          <a:xfrm>
            <a:off x="5949233" y="2960951"/>
            <a:ext cx="322691" cy="320040"/>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fontAlgn="base" hangingPunct="0">
              <a:lnSpc>
                <a:spcPct val="90000"/>
              </a:lnSpc>
              <a:spcBef>
                <a:spcPct val="0"/>
              </a:spcBef>
              <a:spcAft>
                <a:spcPct val="0"/>
              </a:spcAft>
              <a:defRPr/>
            </a:pPr>
            <a:endParaRPr lang="en-US">
              <a:latin typeface="+mj-lt"/>
            </a:endParaRPr>
          </a:p>
        </p:txBody>
      </p:sp>
      <p:sp>
        <p:nvSpPr>
          <p:cNvPr id="38" name="Oval 37"/>
          <p:cNvSpPr/>
          <p:nvPr/>
        </p:nvSpPr>
        <p:spPr bwMode="auto">
          <a:xfrm>
            <a:off x="7694959" y="2325224"/>
            <a:ext cx="322691" cy="320040"/>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fontAlgn="base" hangingPunct="0">
              <a:lnSpc>
                <a:spcPct val="90000"/>
              </a:lnSpc>
              <a:spcBef>
                <a:spcPct val="0"/>
              </a:spcBef>
              <a:spcAft>
                <a:spcPct val="0"/>
              </a:spcAft>
              <a:defRPr/>
            </a:pPr>
            <a:endParaRPr lang="en-US">
              <a:latin typeface="+mj-lt"/>
            </a:endParaRPr>
          </a:p>
        </p:txBody>
      </p:sp>
      <p:sp>
        <p:nvSpPr>
          <p:cNvPr id="54" name="Rectangle 53"/>
          <p:cNvSpPr/>
          <p:nvPr/>
        </p:nvSpPr>
        <p:spPr>
          <a:xfrm>
            <a:off x="577850" y="5573713"/>
            <a:ext cx="8113713" cy="396875"/>
          </a:xfrm>
          <a:prstGeom prst="rect">
            <a:avLst/>
          </a:prstGeom>
          <a:solidFill>
            <a:schemeClr val="bg2"/>
          </a:solidFill>
        </p:spPr>
        <p:txBody>
          <a:bodyPr wrap="square">
            <a:spAutoFit/>
          </a:bodyPr>
          <a:lstStyle/>
          <a:p>
            <a:pPr algn="ctr" eaLnBrk="0" hangingPunct="0">
              <a:lnSpc>
                <a:spcPct val="90000"/>
              </a:lnSpc>
              <a:spcBef>
                <a:spcPct val="60000"/>
              </a:spcBef>
              <a:defRPr/>
            </a:pPr>
            <a:r>
              <a:rPr lang="en-US" sz="2200" dirty="0">
                <a:solidFill>
                  <a:schemeClr val="tx1"/>
                </a:solidFill>
                <a:latin typeface="+mj-lt"/>
              </a:rPr>
              <a:t>Cumulative nature of IT requires </a:t>
            </a:r>
            <a:r>
              <a:rPr lang="en-US" sz="2200" dirty="0">
                <a:solidFill>
                  <a:schemeClr val="tx1"/>
                </a:solidFill>
                <a:latin typeface="+mj-lt"/>
                <a:sym typeface="Wingdings" pitchFamily="2" charset="2"/>
              </a:rPr>
              <a:t>h</a:t>
            </a:r>
            <a:r>
              <a:rPr lang="en-US" sz="2200" dirty="0">
                <a:solidFill>
                  <a:schemeClr val="tx1"/>
                </a:solidFill>
                <a:latin typeface="+mj-lt"/>
              </a:rPr>
              <a:t>eterogeneous management</a:t>
            </a:r>
          </a:p>
        </p:txBody>
      </p:sp>
      <p:sp>
        <p:nvSpPr>
          <p:cNvPr id="43033" name="Freeform 60"/>
          <p:cNvSpPr>
            <a:spLocks/>
          </p:cNvSpPr>
          <p:nvPr/>
        </p:nvSpPr>
        <p:spPr bwMode="auto">
          <a:xfrm>
            <a:off x="7235638" y="2804150"/>
            <a:ext cx="1228725" cy="668338"/>
          </a:xfrm>
          <a:custGeom>
            <a:avLst/>
            <a:gdLst>
              <a:gd name="T0" fmla="*/ 44117 w 7022847"/>
              <a:gd name="T1" fmla="*/ 116192 h 3819589"/>
              <a:gd name="T2" fmla="*/ 176242 w 7022847"/>
              <a:gd name="T3" fmla="*/ 116192 h 3819589"/>
              <a:gd name="T4" fmla="*/ 177734 w 7022847"/>
              <a:gd name="T5" fmla="*/ 56843 h 3819589"/>
              <a:gd name="T6" fmla="*/ 138545 w 7022847"/>
              <a:gd name="T7" fmla="*/ 28848 h 3819589"/>
              <a:gd name="T8" fmla="*/ 81814 w 7022847"/>
              <a:gd name="T9" fmla="*/ 28848 h 3819589"/>
              <a:gd name="T10" fmla="*/ 38146 w 7022847"/>
              <a:gd name="T11" fmla="*/ 57475 h 3819589"/>
              <a:gd name="T12" fmla="*/ 44117 w 7022847"/>
              <a:gd name="T13" fmla="*/ 116192 h 3819589"/>
              <a:gd name="T14" fmla="*/ 0 60000 65536"/>
              <a:gd name="T15" fmla="*/ 0 60000 65536"/>
              <a:gd name="T16" fmla="*/ 0 60000 65536"/>
              <a:gd name="T17" fmla="*/ 0 60000 65536"/>
              <a:gd name="T18" fmla="*/ 0 60000 65536"/>
              <a:gd name="T19" fmla="*/ 0 60000 65536"/>
              <a:gd name="T20" fmla="*/ 0 60000 65536"/>
              <a:gd name="T21" fmla="*/ 0 w 7022847"/>
              <a:gd name="T22" fmla="*/ 0 h 3819589"/>
              <a:gd name="T23" fmla="*/ 7022847 w 7022847"/>
              <a:gd name="T24" fmla="*/ 3819589 h 38195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22847" h="3819589">
                <a:moveTo>
                  <a:pt x="1441134" y="3795205"/>
                </a:moveTo>
                <a:lnTo>
                  <a:pt x="5757102" y="3795205"/>
                </a:lnTo>
                <a:cubicBezTo>
                  <a:pt x="6102351" y="3789109"/>
                  <a:pt x="7022847" y="2619565"/>
                  <a:pt x="5805870" y="1856677"/>
                </a:cubicBezTo>
                <a:cubicBezTo>
                  <a:pt x="5810950" y="1163193"/>
                  <a:pt x="4986974" y="704533"/>
                  <a:pt x="4525710" y="942277"/>
                </a:cubicBezTo>
                <a:cubicBezTo>
                  <a:pt x="4149790" y="131509"/>
                  <a:pt x="3034222" y="0"/>
                  <a:pt x="2672526" y="942277"/>
                </a:cubicBezTo>
                <a:cubicBezTo>
                  <a:pt x="1711644" y="735013"/>
                  <a:pt x="1215582" y="1317942"/>
                  <a:pt x="1246062" y="1877314"/>
                </a:cubicBezTo>
                <a:cubicBezTo>
                  <a:pt x="0" y="2288095"/>
                  <a:pt x="703518" y="3819589"/>
                  <a:pt x="1441134" y="3795205"/>
                </a:cubicBezTo>
                <a:close/>
              </a:path>
            </a:pathLst>
          </a:custGeom>
          <a:noFill/>
          <a:ln w="57150">
            <a:solidFill>
              <a:schemeClr val="bg1"/>
            </a:solidFill>
            <a:round/>
            <a:headEnd/>
            <a:tailEnd/>
          </a:ln>
        </p:spPr>
        <p:txBody>
          <a:bodyPr wrap="none" anchor="ctr"/>
          <a:lstStyle/>
          <a:p>
            <a:endParaRPr lang="en-US"/>
          </a:p>
        </p:txBody>
      </p:sp>
      <p:sp>
        <p:nvSpPr>
          <p:cNvPr id="77" name="Isosceles Triangle 76"/>
          <p:cNvSpPr/>
          <p:nvPr/>
        </p:nvSpPr>
        <p:spPr bwMode="auto">
          <a:xfrm>
            <a:off x="1171388" y="5373488"/>
            <a:ext cx="312737" cy="200025"/>
          </a:xfrm>
          <a:prstGeom prst="triangle">
            <a:avLst/>
          </a:prstGeom>
          <a:solidFill>
            <a:schemeClr val="bg2"/>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78" name="Isosceles Triangle 77"/>
          <p:cNvSpPr/>
          <p:nvPr/>
        </p:nvSpPr>
        <p:spPr bwMode="auto">
          <a:xfrm>
            <a:off x="2738250" y="5373488"/>
            <a:ext cx="312738" cy="200025"/>
          </a:xfrm>
          <a:prstGeom prst="triangle">
            <a:avLst/>
          </a:prstGeom>
          <a:solidFill>
            <a:schemeClr val="bg2"/>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79" name="Isosceles Triangle 78"/>
          <p:cNvSpPr/>
          <p:nvPr/>
        </p:nvSpPr>
        <p:spPr bwMode="auto">
          <a:xfrm>
            <a:off x="4414650" y="5373488"/>
            <a:ext cx="312738" cy="200025"/>
          </a:xfrm>
          <a:prstGeom prst="triangle">
            <a:avLst/>
          </a:prstGeom>
          <a:solidFill>
            <a:schemeClr val="bg2"/>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80" name="Isosceles Triangle 79"/>
          <p:cNvSpPr/>
          <p:nvPr/>
        </p:nvSpPr>
        <p:spPr bwMode="auto">
          <a:xfrm>
            <a:off x="6091050" y="5373488"/>
            <a:ext cx="312738" cy="200025"/>
          </a:xfrm>
          <a:prstGeom prst="triangle">
            <a:avLst/>
          </a:prstGeom>
          <a:solidFill>
            <a:schemeClr val="bg2"/>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
        <p:nvSpPr>
          <p:cNvPr id="81" name="Isosceles Triangle 80"/>
          <p:cNvSpPr/>
          <p:nvPr/>
        </p:nvSpPr>
        <p:spPr bwMode="auto">
          <a:xfrm>
            <a:off x="7691250" y="5373488"/>
            <a:ext cx="312738" cy="200025"/>
          </a:xfrm>
          <a:prstGeom prst="triangle">
            <a:avLst/>
          </a:prstGeom>
          <a:solidFill>
            <a:schemeClr val="bg2"/>
          </a:solidFill>
          <a:ln w="12700" cap="flat" cmpd="sng" algn="ctr">
            <a:noFill/>
            <a:prstDash val="solid"/>
            <a:round/>
            <a:headEnd type="none" w="sm" len="sm"/>
            <a:tailEnd type="none" w="sm" len="sm"/>
          </a:ln>
          <a:effectLst/>
        </p:spPr>
        <p:txBody>
          <a:bodyPr/>
          <a:lstStyle/>
          <a:p>
            <a:pPr algn="ctr" eaLnBrk="0" hangingPunct="0">
              <a:lnSpc>
                <a:spcPct val="90000"/>
              </a:lnSpc>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par>
                          <p:cTn id="23" fill="hold">
                            <p:stCondLst>
                              <p:cond delay="1900"/>
                            </p:stCondLst>
                            <p:childTnLst>
                              <p:par>
                                <p:cTn id="24" presetID="10" presetClass="entr" presetSubtype="0" fill="hold" grpId="0"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4"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a:spLocks/>
          </p:cNvSpPr>
          <p:nvPr/>
        </p:nvSpPr>
        <p:spPr bwMode="auto">
          <a:xfrm>
            <a:off x="599976" y="2493188"/>
            <a:ext cx="8194773" cy="3278220"/>
          </a:xfrm>
          <a:custGeom>
            <a:avLst/>
            <a:gdLst>
              <a:gd name="T0" fmla="*/ 0 w 8361948"/>
              <a:gd name="T1" fmla="*/ 3344862 h 3344779"/>
              <a:gd name="T2" fmla="*/ 8192930 w 8361948"/>
              <a:gd name="T3" fmla="*/ 288765 h 3344779"/>
              <a:gd name="T4" fmla="*/ 8216992 w 8361948"/>
              <a:gd name="T5" fmla="*/ 372988 h 3344779"/>
              <a:gd name="T6" fmla="*/ 8361362 w 8361948"/>
              <a:gd name="T7" fmla="*/ 96255 h 3344779"/>
              <a:gd name="T8" fmla="*/ 8060591 w 8361948"/>
              <a:gd name="T9" fmla="*/ 0 h 3344779"/>
              <a:gd name="T10" fmla="*/ 8096685 w 8361948"/>
              <a:gd name="T11" fmla="*/ 84223 h 3344779"/>
              <a:gd name="T12" fmla="*/ 0 w 8361948"/>
              <a:gd name="T13" fmla="*/ 3116256 h 3344779"/>
              <a:gd name="T14" fmla="*/ 0 w 8361948"/>
              <a:gd name="T15" fmla="*/ 3344862 h 3344779"/>
              <a:gd name="T16" fmla="*/ 0 60000 65536"/>
              <a:gd name="T17" fmla="*/ 0 60000 65536"/>
              <a:gd name="T18" fmla="*/ 0 60000 65536"/>
              <a:gd name="T19" fmla="*/ 0 60000 65536"/>
              <a:gd name="T20" fmla="*/ 0 60000 65536"/>
              <a:gd name="T21" fmla="*/ 0 60000 65536"/>
              <a:gd name="T22" fmla="*/ 0 60000 65536"/>
              <a:gd name="T23" fmla="*/ 0 60000 65536"/>
              <a:gd name="T24" fmla="*/ 0 w 8361948"/>
              <a:gd name="T25" fmla="*/ 0 h 3344779"/>
              <a:gd name="T26" fmla="*/ 8361948 w 8361948"/>
              <a:gd name="T27" fmla="*/ 3344779 h 3344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61948" h="3344779">
                <a:moveTo>
                  <a:pt x="0" y="3344779"/>
                </a:moveTo>
                <a:lnTo>
                  <a:pt x="8193506" y="288758"/>
                </a:lnTo>
                <a:lnTo>
                  <a:pt x="8217569" y="372979"/>
                </a:lnTo>
                <a:lnTo>
                  <a:pt x="8361948" y="96253"/>
                </a:lnTo>
                <a:lnTo>
                  <a:pt x="8061158" y="0"/>
                </a:lnTo>
                <a:lnTo>
                  <a:pt x="8097253" y="84221"/>
                </a:lnTo>
                <a:lnTo>
                  <a:pt x="0" y="3116179"/>
                </a:lnTo>
                <a:lnTo>
                  <a:pt x="0" y="3344779"/>
                </a:lnTo>
                <a:close/>
              </a:path>
            </a:pathLst>
          </a:custGeom>
          <a:solidFill>
            <a:schemeClr val="accent6"/>
          </a:solidFill>
          <a:ln w="12700" cap="flat" cmpd="sng" algn="ctr">
            <a:noFill/>
            <a:prstDash val="solid"/>
            <a:round/>
            <a:headEnd type="none" w="sm" len="sm"/>
            <a:tailEnd type="none" w="sm" len="sm"/>
          </a:ln>
        </p:spPr>
        <p:txBody>
          <a:bodyPr/>
          <a:lstStyle/>
          <a:p>
            <a:endParaRPr lang="en-US"/>
          </a:p>
        </p:txBody>
      </p:sp>
      <p:pic>
        <p:nvPicPr>
          <p:cNvPr id="39939" name="Picture 2" descr="See full size image">
            <a:hlinkClick r:id="rId3"/>
          </p:cNvPr>
          <p:cNvPicPr>
            <a:picLocks noChangeAspect="1" noChangeArrowheads="1"/>
          </p:cNvPicPr>
          <p:nvPr/>
        </p:nvPicPr>
        <p:blipFill>
          <a:blip r:embed="rId4" cstate="print"/>
          <a:srcRect/>
          <a:stretch>
            <a:fillRect/>
          </a:stretch>
        </p:blipFill>
        <p:spPr bwMode="auto">
          <a:xfrm>
            <a:off x="2347678" y="5215750"/>
            <a:ext cx="1394060" cy="546111"/>
          </a:xfrm>
          <a:prstGeom prst="rect">
            <a:avLst/>
          </a:prstGeom>
          <a:noFill/>
          <a:ln w="9525">
            <a:noFill/>
            <a:miter lim="800000"/>
            <a:headEnd/>
            <a:tailEnd/>
          </a:ln>
        </p:spPr>
      </p:pic>
      <p:sp>
        <p:nvSpPr>
          <p:cNvPr id="39942" name="Slide Number Placeholder 23"/>
          <p:cNvSpPr>
            <a:spLocks noGrp="1"/>
          </p:cNvSpPr>
          <p:nvPr>
            <p:ph type="sldNum" sz="quarter" idx="10"/>
          </p:nvPr>
        </p:nvSpPr>
        <p:spPr>
          <a:noFill/>
        </p:spPr>
        <p:txBody>
          <a:bodyPr/>
          <a:lstStyle/>
          <a:p>
            <a:fld id="{42854DD1-32D0-40DF-839C-4B1B662C615F}" type="slidenum">
              <a:rPr lang="en-US" smtClean="0"/>
              <a:pPr/>
              <a:t>4</a:t>
            </a:fld>
            <a:endParaRPr lang="en-US" smtClean="0"/>
          </a:p>
        </p:txBody>
      </p:sp>
      <p:sp>
        <p:nvSpPr>
          <p:cNvPr id="39943" name="Footer Placeholder 24"/>
          <p:cNvSpPr>
            <a:spLocks noGrp="1"/>
          </p:cNvSpPr>
          <p:nvPr>
            <p:ph type="ftr" sz="quarter" idx="11"/>
          </p:nvPr>
        </p:nvSpPr>
        <p:spPr>
          <a:noFill/>
        </p:spPr>
        <p:txBody>
          <a:bodyPr/>
          <a:lstStyle/>
          <a:p>
            <a:r>
              <a:rPr lang="en-US" dirty="0" smtClean="0"/>
              <a:t>May 21, 2010    CA 3tera AppLogic      Copyright © 2010 CA</a:t>
            </a:r>
          </a:p>
        </p:txBody>
      </p:sp>
      <p:sp>
        <p:nvSpPr>
          <p:cNvPr id="39941" name="Content Placeholder 18"/>
          <p:cNvSpPr>
            <a:spLocks noGrp="1"/>
          </p:cNvSpPr>
          <p:nvPr>
            <p:ph sz="quarter" idx="12"/>
          </p:nvPr>
        </p:nvSpPr>
        <p:spPr/>
        <p:txBody>
          <a:bodyPr/>
          <a:lstStyle/>
          <a:p>
            <a:pPr eaLnBrk="1" hangingPunct="1"/>
            <a:r>
              <a:rPr lang="en-US" sz="2000" b="1" dirty="0" smtClean="0">
                <a:solidFill>
                  <a:schemeClr val="accent6"/>
                </a:solidFill>
              </a:rPr>
              <a:t>CA has launched a d</a:t>
            </a:r>
            <a:r>
              <a:rPr sz="2000" b="1" dirty="0" smtClean="0">
                <a:solidFill>
                  <a:schemeClr val="accent6"/>
                </a:solidFill>
              </a:rPr>
              <a:t>edicated </a:t>
            </a:r>
            <a:r>
              <a:rPr lang="en-US" sz="2000" b="1" dirty="0" smtClean="0">
                <a:solidFill>
                  <a:schemeClr val="accent6"/>
                </a:solidFill>
              </a:rPr>
              <a:t>Cloud BU </a:t>
            </a:r>
            <a:r>
              <a:rPr sz="2000" b="1" dirty="0" smtClean="0">
                <a:solidFill>
                  <a:schemeClr val="accent6"/>
                </a:solidFill>
              </a:rPr>
              <a:t>focuse</a:t>
            </a:r>
            <a:r>
              <a:rPr lang="en-US" sz="2000" b="1" dirty="0" smtClean="0">
                <a:solidFill>
                  <a:schemeClr val="accent6"/>
                </a:solidFill>
              </a:rPr>
              <a:t>d</a:t>
            </a:r>
            <a:r>
              <a:rPr sz="2000" b="1" dirty="0" smtClean="0">
                <a:solidFill>
                  <a:schemeClr val="accent6"/>
                </a:solidFill>
              </a:rPr>
              <a:t> on innovation </a:t>
            </a:r>
            <a:r>
              <a:rPr lang="en-US" sz="2000" b="1" dirty="0" smtClean="0">
                <a:solidFill>
                  <a:schemeClr val="accent6"/>
                </a:solidFill>
              </a:rPr>
              <a:t>in </a:t>
            </a:r>
            <a:r>
              <a:rPr sz="2000" b="1" dirty="0" smtClean="0">
                <a:solidFill>
                  <a:schemeClr val="accent6"/>
                </a:solidFill>
              </a:rPr>
              <a:t>cloud delivery, consumption and value chain optimization</a:t>
            </a:r>
          </a:p>
        </p:txBody>
      </p:sp>
      <p:sp>
        <p:nvSpPr>
          <p:cNvPr id="39940" name="Title 1"/>
          <p:cNvSpPr>
            <a:spLocks noGrp="1"/>
          </p:cNvSpPr>
          <p:nvPr>
            <p:ph type="title"/>
          </p:nvPr>
        </p:nvSpPr>
        <p:spPr/>
        <p:txBody>
          <a:bodyPr/>
          <a:lstStyle/>
          <a:p>
            <a:pPr eaLnBrk="1" hangingPunct="1"/>
            <a:r>
              <a:rPr lang="en-US" dirty="0" smtClean="0"/>
              <a:t>Acquisitions Accelerate CA Cloud Strategy</a:t>
            </a:r>
            <a:br>
              <a:rPr lang="en-US" dirty="0" smtClean="0"/>
            </a:br>
            <a:r>
              <a:rPr lang="en-US" b="0" dirty="0" smtClean="0"/>
              <a:t>industry’s best integrated suite of ITM applications</a:t>
            </a:r>
            <a:endParaRPr b="0" dirty="0" smtClean="0"/>
          </a:p>
        </p:txBody>
      </p:sp>
      <p:sp>
        <p:nvSpPr>
          <p:cNvPr id="164" name="Freeform 163"/>
          <p:cNvSpPr/>
          <p:nvPr/>
        </p:nvSpPr>
        <p:spPr>
          <a:xfrm>
            <a:off x="2372304" y="4590275"/>
            <a:ext cx="1121784" cy="767045"/>
          </a:xfrm>
          <a:custGeom>
            <a:avLst/>
            <a:gdLst>
              <a:gd name="connsiteX0" fmla="*/ 0 w 773311"/>
              <a:gd name="connsiteY0" fmla="*/ 0 h 782448"/>
              <a:gd name="connsiteX1" fmla="*/ 773311 w 773311"/>
              <a:gd name="connsiteY1" fmla="*/ 0 h 782448"/>
              <a:gd name="connsiteX2" fmla="*/ 773311 w 773311"/>
              <a:gd name="connsiteY2" fmla="*/ 782448 h 782448"/>
              <a:gd name="connsiteX3" fmla="*/ 0 w 773311"/>
              <a:gd name="connsiteY3" fmla="*/ 782448 h 782448"/>
              <a:gd name="connsiteX4" fmla="*/ 0 w 773311"/>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11" h="782448">
                <a:moveTo>
                  <a:pt x="0" y="0"/>
                </a:moveTo>
                <a:lnTo>
                  <a:pt x="773311" y="0"/>
                </a:lnTo>
                <a:lnTo>
                  <a:pt x="773311"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eaLnBrk="0" hangingPunct="0">
              <a:lnSpc>
                <a:spcPct val="90000"/>
              </a:lnSpc>
              <a:spcAft>
                <a:spcPct val="35000"/>
              </a:spcAft>
              <a:defRPr/>
            </a:pPr>
            <a:endParaRPr lang="en-US" sz="1500" dirty="0"/>
          </a:p>
          <a:p>
            <a:pPr algn="ctr" defTabSz="711200" eaLnBrk="0" hangingPunct="0">
              <a:lnSpc>
                <a:spcPct val="90000"/>
              </a:lnSpc>
              <a:spcAft>
                <a:spcPct val="35000"/>
              </a:spcAft>
              <a:defRPr/>
            </a:pPr>
            <a:r>
              <a:rPr lang="en-US" sz="1400" b="0" dirty="0"/>
              <a:t>Jun ‘09 </a:t>
            </a:r>
          </a:p>
        </p:txBody>
      </p:sp>
      <p:sp>
        <p:nvSpPr>
          <p:cNvPr id="166" name="Freeform 165"/>
          <p:cNvSpPr/>
          <p:nvPr/>
        </p:nvSpPr>
        <p:spPr>
          <a:xfrm>
            <a:off x="3403580" y="3447275"/>
            <a:ext cx="1482745" cy="767045"/>
          </a:xfrm>
          <a:custGeom>
            <a:avLst/>
            <a:gdLst>
              <a:gd name="connsiteX0" fmla="*/ 0 w 1513664"/>
              <a:gd name="connsiteY0" fmla="*/ 0 h 782448"/>
              <a:gd name="connsiteX1" fmla="*/ 1513664 w 1513664"/>
              <a:gd name="connsiteY1" fmla="*/ 0 h 782448"/>
              <a:gd name="connsiteX2" fmla="*/ 1513664 w 1513664"/>
              <a:gd name="connsiteY2" fmla="*/ 782448 h 782448"/>
              <a:gd name="connsiteX3" fmla="*/ 0 w 1513664"/>
              <a:gd name="connsiteY3" fmla="*/ 782448 h 782448"/>
              <a:gd name="connsiteX4" fmla="*/ 0 w 1513664"/>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664" h="782448">
                <a:moveTo>
                  <a:pt x="0" y="0"/>
                </a:moveTo>
                <a:lnTo>
                  <a:pt x="1513664" y="0"/>
                </a:lnTo>
                <a:lnTo>
                  <a:pt x="1513664"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lstStyle/>
          <a:p>
            <a:pPr algn="ctr" defTabSz="711200" eaLnBrk="0" hangingPunct="0">
              <a:lnSpc>
                <a:spcPct val="90000"/>
              </a:lnSpc>
              <a:spcAft>
                <a:spcPct val="35000"/>
              </a:spcAft>
              <a:defRPr/>
            </a:pPr>
            <a:endParaRPr lang="en-US" sz="1600" dirty="0"/>
          </a:p>
          <a:p>
            <a:pPr algn="ctr" defTabSz="711200" eaLnBrk="0" hangingPunct="0">
              <a:lnSpc>
                <a:spcPct val="90000"/>
              </a:lnSpc>
              <a:spcAft>
                <a:spcPct val="35000"/>
              </a:spcAft>
              <a:defRPr/>
            </a:pPr>
            <a:r>
              <a:rPr lang="en-US" sz="1400" b="0" dirty="0"/>
              <a:t>Sep ‘09</a:t>
            </a:r>
          </a:p>
        </p:txBody>
      </p:sp>
      <p:sp>
        <p:nvSpPr>
          <p:cNvPr id="168" name="Freeform 167"/>
          <p:cNvSpPr/>
          <p:nvPr/>
        </p:nvSpPr>
        <p:spPr>
          <a:xfrm>
            <a:off x="5225536" y="3517125"/>
            <a:ext cx="1302264" cy="767045"/>
          </a:xfrm>
          <a:custGeom>
            <a:avLst/>
            <a:gdLst>
              <a:gd name="connsiteX0" fmla="*/ 0 w 1329082"/>
              <a:gd name="connsiteY0" fmla="*/ 0 h 782448"/>
              <a:gd name="connsiteX1" fmla="*/ 1329082 w 1329082"/>
              <a:gd name="connsiteY1" fmla="*/ 0 h 782448"/>
              <a:gd name="connsiteX2" fmla="*/ 1329082 w 1329082"/>
              <a:gd name="connsiteY2" fmla="*/ 782448 h 782448"/>
              <a:gd name="connsiteX3" fmla="*/ 0 w 1329082"/>
              <a:gd name="connsiteY3" fmla="*/ 782448 h 782448"/>
              <a:gd name="connsiteX4" fmla="*/ 0 w 1329082"/>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082" h="782448">
                <a:moveTo>
                  <a:pt x="0" y="0"/>
                </a:moveTo>
                <a:lnTo>
                  <a:pt x="1329082" y="0"/>
                </a:lnTo>
                <a:lnTo>
                  <a:pt x="1329082"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nchor="b"/>
          <a:lstStyle/>
          <a:p>
            <a:pPr algn="ctr" defTabSz="711200" eaLnBrk="0" hangingPunct="0">
              <a:lnSpc>
                <a:spcPct val="90000"/>
              </a:lnSpc>
              <a:spcAft>
                <a:spcPct val="35000"/>
              </a:spcAft>
              <a:defRPr/>
            </a:pPr>
            <a:endParaRPr lang="en-US" sz="1600" dirty="0"/>
          </a:p>
          <a:p>
            <a:pPr algn="ctr" defTabSz="711200" eaLnBrk="0" hangingPunct="0">
              <a:lnSpc>
                <a:spcPct val="90000"/>
              </a:lnSpc>
              <a:spcAft>
                <a:spcPct val="35000"/>
              </a:spcAft>
              <a:defRPr/>
            </a:pPr>
            <a:r>
              <a:rPr lang="en-US" sz="1400" b="0" dirty="0"/>
              <a:t>Jan ‘10</a:t>
            </a:r>
          </a:p>
        </p:txBody>
      </p:sp>
      <p:sp>
        <p:nvSpPr>
          <p:cNvPr id="170" name="Freeform 169"/>
          <p:cNvSpPr/>
          <p:nvPr/>
        </p:nvSpPr>
        <p:spPr>
          <a:xfrm>
            <a:off x="6358632" y="2396350"/>
            <a:ext cx="1283593" cy="767045"/>
          </a:xfrm>
          <a:custGeom>
            <a:avLst/>
            <a:gdLst>
              <a:gd name="connsiteX0" fmla="*/ 0 w 1310036"/>
              <a:gd name="connsiteY0" fmla="*/ 0 h 782448"/>
              <a:gd name="connsiteX1" fmla="*/ 1310036 w 1310036"/>
              <a:gd name="connsiteY1" fmla="*/ 0 h 782448"/>
              <a:gd name="connsiteX2" fmla="*/ 1310036 w 1310036"/>
              <a:gd name="connsiteY2" fmla="*/ 782448 h 782448"/>
              <a:gd name="connsiteX3" fmla="*/ 0 w 1310036"/>
              <a:gd name="connsiteY3" fmla="*/ 782448 h 782448"/>
              <a:gd name="connsiteX4" fmla="*/ 0 w 1310036"/>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036" h="782448">
                <a:moveTo>
                  <a:pt x="0" y="0"/>
                </a:moveTo>
                <a:lnTo>
                  <a:pt x="1310036" y="0"/>
                </a:lnTo>
                <a:lnTo>
                  <a:pt x="1310036"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lstStyle/>
          <a:p>
            <a:pPr algn="ctr" defTabSz="711200" eaLnBrk="0" hangingPunct="0">
              <a:lnSpc>
                <a:spcPct val="90000"/>
              </a:lnSpc>
              <a:spcAft>
                <a:spcPct val="35000"/>
              </a:spcAft>
              <a:defRPr/>
            </a:pPr>
            <a:endParaRPr lang="en-US" sz="1600" dirty="0"/>
          </a:p>
          <a:p>
            <a:pPr algn="ctr" defTabSz="711200" eaLnBrk="0" hangingPunct="0">
              <a:lnSpc>
                <a:spcPct val="90000"/>
              </a:lnSpc>
              <a:spcAft>
                <a:spcPct val="35000"/>
              </a:spcAft>
              <a:defRPr/>
            </a:pPr>
            <a:r>
              <a:rPr lang="en-US" sz="1400" b="0" dirty="0"/>
              <a:t>Mar ‘10</a:t>
            </a:r>
          </a:p>
        </p:txBody>
      </p:sp>
      <p:sp>
        <p:nvSpPr>
          <p:cNvPr id="172" name="Freeform 171"/>
          <p:cNvSpPr/>
          <p:nvPr/>
        </p:nvSpPr>
        <p:spPr>
          <a:xfrm>
            <a:off x="5961626" y="3201214"/>
            <a:ext cx="1745687" cy="767044"/>
          </a:xfrm>
          <a:custGeom>
            <a:avLst/>
            <a:gdLst>
              <a:gd name="connsiteX0" fmla="*/ 0 w 1343536"/>
              <a:gd name="connsiteY0" fmla="*/ 0 h 782448"/>
              <a:gd name="connsiteX1" fmla="*/ 1343536 w 1343536"/>
              <a:gd name="connsiteY1" fmla="*/ 0 h 782448"/>
              <a:gd name="connsiteX2" fmla="*/ 1343536 w 1343536"/>
              <a:gd name="connsiteY2" fmla="*/ 782448 h 782448"/>
              <a:gd name="connsiteX3" fmla="*/ 0 w 1343536"/>
              <a:gd name="connsiteY3" fmla="*/ 782448 h 782448"/>
              <a:gd name="connsiteX4" fmla="*/ 0 w 1343536"/>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536" h="782448">
                <a:moveTo>
                  <a:pt x="0" y="0"/>
                </a:moveTo>
                <a:lnTo>
                  <a:pt x="1343536" y="0"/>
                </a:lnTo>
                <a:lnTo>
                  <a:pt x="1343536"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eaLnBrk="0" hangingPunct="0">
              <a:lnSpc>
                <a:spcPct val="90000"/>
              </a:lnSpc>
              <a:spcAft>
                <a:spcPct val="35000"/>
              </a:spcAft>
              <a:defRPr/>
            </a:pPr>
            <a:endParaRPr lang="en-US" sz="1400" dirty="0"/>
          </a:p>
          <a:p>
            <a:pPr algn="ctr" defTabSz="800100" eaLnBrk="0" hangingPunct="0">
              <a:lnSpc>
                <a:spcPct val="90000"/>
              </a:lnSpc>
              <a:spcAft>
                <a:spcPct val="35000"/>
              </a:spcAft>
              <a:defRPr/>
            </a:pPr>
            <a:r>
              <a:rPr lang="en-US" sz="1400" b="0" dirty="0" smtClean="0"/>
              <a:t>Mar </a:t>
            </a:r>
            <a:r>
              <a:rPr lang="en-US" sz="1400" b="0" dirty="0"/>
              <a:t>‘10</a:t>
            </a:r>
          </a:p>
        </p:txBody>
      </p:sp>
      <p:sp>
        <p:nvSpPr>
          <p:cNvPr id="174" name="Freeform 173"/>
          <p:cNvSpPr/>
          <p:nvPr/>
        </p:nvSpPr>
        <p:spPr>
          <a:xfrm>
            <a:off x="6840065" y="4790300"/>
            <a:ext cx="757709" cy="767045"/>
          </a:xfrm>
          <a:custGeom>
            <a:avLst/>
            <a:gdLst>
              <a:gd name="connsiteX0" fmla="*/ 0 w 773311"/>
              <a:gd name="connsiteY0" fmla="*/ 0 h 782448"/>
              <a:gd name="connsiteX1" fmla="*/ 773311 w 773311"/>
              <a:gd name="connsiteY1" fmla="*/ 0 h 782448"/>
              <a:gd name="connsiteX2" fmla="*/ 773311 w 773311"/>
              <a:gd name="connsiteY2" fmla="*/ 782448 h 782448"/>
              <a:gd name="connsiteX3" fmla="*/ 0 w 773311"/>
              <a:gd name="connsiteY3" fmla="*/ 782448 h 782448"/>
              <a:gd name="connsiteX4" fmla="*/ 0 w 773311"/>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11" h="782448">
                <a:moveTo>
                  <a:pt x="0" y="0"/>
                </a:moveTo>
                <a:lnTo>
                  <a:pt x="773311" y="0"/>
                </a:lnTo>
                <a:lnTo>
                  <a:pt x="773311"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2024" tIns="192024" rIns="192024" bIns="192024" spcCol="1270"/>
          <a:lstStyle/>
          <a:p>
            <a:pPr algn="ctr" defTabSz="1200150" eaLnBrk="0" hangingPunct="0">
              <a:lnSpc>
                <a:spcPct val="90000"/>
              </a:lnSpc>
              <a:spcAft>
                <a:spcPct val="35000"/>
              </a:spcAft>
              <a:defRPr/>
            </a:pPr>
            <a:endParaRPr lang="en-US" sz="2700"/>
          </a:p>
        </p:txBody>
      </p:sp>
      <p:pic>
        <p:nvPicPr>
          <p:cNvPr id="39950" name="Picture 4" descr="http://t2.gstatic.com/images?q=tbn:lW5S5-yFZwZNCM:http://www.icandypromos.com/uploads/NetqosLogo.jpg">
            <a:hlinkClick r:id="rId5"/>
          </p:cNvPr>
          <p:cNvPicPr>
            <a:picLocks noChangeAspect="1" noChangeArrowheads="1"/>
          </p:cNvPicPr>
          <p:nvPr/>
        </p:nvPicPr>
        <p:blipFill>
          <a:blip r:embed="rId6" cstate="print"/>
          <a:srcRect/>
          <a:stretch>
            <a:fillRect/>
          </a:stretch>
        </p:blipFill>
        <p:spPr bwMode="auto">
          <a:xfrm>
            <a:off x="3579463" y="3415525"/>
            <a:ext cx="1232249" cy="345403"/>
          </a:xfrm>
          <a:prstGeom prst="rect">
            <a:avLst/>
          </a:prstGeom>
          <a:noFill/>
          <a:ln w="9525">
            <a:noFill/>
            <a:miter lim="800000"/>
            <a:headEnd/>
            <a:tailEnd/>
          </a:ln>
        </p:spPr>
      </p:pic>
      <p:pic>
        <p:nvPicPr>
          <p:cNvPr id="39951" name="Picture 6" descr="http://t3.gstatic.com/images?q=tbn:SyL3i_6BjE3PZM:http://www.thirdsky.com/site/images/partner_logos/oblicore_logo_3d_color.jpg">
            <a:hlinkClick r:id="rId7"/>
          </p:cNvPr>
          <p:cNvPicPr>
            <a:picLocks noChangeAspect="1" noChangeArrowheads="1"/>
          </p:cNvPicPr>
          <p:nvPr/>
        </p:nvPicPr>
        <p:blipFill>
          <a:blip r:embed="rId8" cstate="print"/>
          <a:srcRect/>
          <a:stretch>
            <a:fillRect/>
          </a:stretch>
        </p:blipFill>
        <p:spPr bwMode="auto">
          <a:xfrm>
            <a:off x="5361956" y="4248963"/>
            <a:ext cx="1453182" cy="387411"/>
          </a:xfrm>
          <a:prstGeom prst="rect">
            <a:avLst/>
          </a:prstGeom>
          <a:noFill/>
          <a:ln w="9525">
            <a:noFill/>
            <a:miter lim="800000"/>
            <a:headEnd/>
            <a:tailEnd/>
          </a:ln>
        </p:spPr>
      </p:pic>
      <p:pic>
        <p:nvPicPr>
          <p:cNvPr id="39952" name="Picture 8" descr="http://t1.gstatic.com/images?q=tbn:CVfRcYUP7DmwEM:http://www.nimsoft.com/cittio/nimsoft-logo.jpg">
            <a:hlinkClick r:id="rId9"/>
          </p:cNvPr>
          <p:cNvPicPr>
            <a:picLocks noChangeAspect="1" noChangeArrowheads="1"/>
          </p:cNvPicPr>
          <p:nvPr/>
        </p:nvPicPr>
        <p:blipFill>
          <a:blip r:embed="rId10" cstate="print"/>
          <a:srcRect/>
          <a:stretch>
            <a:fillRect/>
          </a:stretch>
        </p:blipFill>
        <p:spPr bwMode="auto">
          <a:xfrm>
            <a:off x="6659285" y="3855388"/>
            <a:ext cx="1120228" cy="448091"/>
          </a:xfrm>
          <a:prstGeom prst="rect">
            <a:avLst/>
          </a:prstGeom>
          <a:noFill/>
          <a:ln w="9525">
            <a:noFill/>
            <a:miter lim="800000"/>
            <a:headEnd/>
            <a:tailEnd/>
          </a:ln>
        </p:spPr>
      </p:pic>
      <p:sp>
        <p:nvSpPr>
          <p:cNvPr id="29" name="Oval 28"/>
          <p:cNvSpPr/>
          <p:nvPr/>
        </p:nvSpPr>
        <p:spPr bwMode="auto">
          <a:xfrm>
            <a:off x="6977426" y="3060314"/>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sp>
        <p:nvSpPr>
          <p:cNvPr id="30" name="Oval 29"/>
          <p:cNvSpPr/>
          <p:nvPr/>
        </p:nvSpPr>
        <p:spPr bwMode="auto">
          <a:xfrm>
            <a:off x="6478570" y="3228795"/>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sp>
        <p:nvSpPr>
          <p:cNvPr id="31" name="Oval 30"/>
          <p:cNvSpPr/>
          <p:nvPr/>
        </p:nvSpPr>
        <p:spPr bwMode="auto">
          <a:xfrm>
            <a:off x="5725712" y="3498876"/>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sp>
        <p:nvSpPr>
          <p:cNvPr id="32" name="Oval 31"/>
          <p:cNvSpPr/>
          <p:nvPr/>
        </p:nvSpPr>
        <p:spPr bwMode="auto">
          <a:xfrm>
            <a:off x="3931454" y="4175357"/>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sp>
        <p:nvSpPr>
          <p:cNvPr id="33" name="Oval 32"/>
          <p:cNvSpPr/>
          <p:nvPr/>
        </p:nvSpPr>
        <p:spPr bwMode="auto">
          <a:xfrm>
            <a:off x="2810296" y="4597838"/>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pic>
        <p:nvPicPr>
          <p:cNvPr id="39959" name="Picture 2" descr="http://t2.gstatic.com/images?q=tbn:FA_W4vMkKiQa7M:http://www.infosol.com/library/partners-optinuity-logo.jpg">
            <a:hlinkClick r:id="rId11"/>
          </p:cNvPr>
          <p:cNvPicPr>
            <a:picLocks noChangeAspect="1" noChangeArrowheads="1"/>
          </p:cNvPicPr>
          <p:nvPr/>
        </p:nvPicPr>
        <p:blipFill>
          <a:blip r:embed="rId12" cstate="print"/>
          <a:srcRect/>
          <a:stretch>
            <a:fillRect/>
          </a:stretch>
        </p:blipFill>
        <p:spPr bwMode="auto">
          <a:xfrm>
            <a:off x="409700" y="4585513"/>
            <a:ext cx="1255588" cy="252051"/>
          </a:xfrm>
          <a:prstGeom prst="rect">
            <a:avLst/>
          </a:prstGeom>
          <a:noFill/>
          <a:ln w="9525">
            <a:noFill/>
            <a:miter lim="800000"/>
            <a:headEnd/>
            <a:tailEnd/>
          </a:ln>
        </p:spPr>
      </p:pic>
      <p:sp>
        <p:nvSpPr>
          <p:cNvPr id="22" name="Oval 21"/>
          <p:cNvSpPr/>
          <p:nvPr/>
        </p:nvSpPr>
        <p:spPr bwMode="auto">
          <a:xfrm>
            <a:off x="889038" y="5312417"/>
            <a:ext cx="359856" cy="359856"/>
          </a:xfrm>
          <a:prstGeom prst="ellipse">
            <a:avLst/>
          </a:prstGeom>
          <a:gradFill flip="none" rotWithShape="1">
            <a:gsLst>
              <a:gs pos="0">
                <a:schemeClr val="accent4">
                  <a:lumMod val="20000"/>
                  <a:lumOff val="80000"/>
                </a:schemeClr>
              </a:gs>
              <a:gs pos="25000">
                <a:schemeClr val="accent4">
                  <a:lumMod val="60000"/>
                  <a:lumOff val="40000"/>
                </a:schemeClr>
              </a:gs>
              <a:gs pos="75000">
                <a:schemeClr val="accent4"/>
              </a:gs>
              <a:gs pos="100000">
                <a:schemeClr val="accent4">
                  <a:lumMod val="75000"/>
                </a:schemeClr>
              </a:gs>
            </a:gsLst>
            <a:path path="circle">
              <a:fillToRect l="100000" t="100000"/>
            </a:path>
            <a:tileRect r="-100000" b="-10000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chilly" dir="t"/>
          </a:scene3d>
          <a:sp3d prstMaterial="softEdge">
            <a:bevelT w="304800" h="38100"/>
          </a:sp3d>
        </p:spPr>
        <p:txBody>
          <a:bodyPr wrap="none" anchor="ctr"/>
          <a:lstStyle/>
          <a:p>
            <a:pPr algn="ctr" eaLnBrk="0" hangingPunct="0">
              <a:lnSpc>
                <a:spcPct val="90000"/>
              </a:lnSpc>
              <a:defRPr/>
            </a:pPr>
            <a:endParaRPr lang="en-US">
              <a:latin typeface="+mj-lt"/>
            </a:endParaRPr>
          </a:p>
        </p:txBody>
      </p:sp>
      <p:sp>
        <p:nvSpPr>
          <p:cNvPr id="23" name="Freeform 22"/>
          <p:cNvSpPr/>
          <p:nvPr/>
        </p:nvSpPr>
        <p:spPr>
          <a:xfrm>
            <a:off x="296874" y="4456925"/>
            <a:ext cx="1484301" cy="767045"/>
          </a:xfrm>
          <a:custGeom>
            <a:avLst/>
            <a:gdLst>
              <a:gd name="connsiteX0" fmla="*/ 0 w 1513664"/>
              <a:gd name="connsiteY0" fmla="*/ 0 h 782448"/>
              <a:gd name="connsiteX1" fmla="*/ 1513664 w 1513664"/>
              <a:gd name="connsiteY1" fmla="*/ 0 h 782448"/>
              <a:gd name="connsiteX2" fmla="*/ 1513664 w 1513664"/>
              <a:gd name="connsiteY2" fmla="*/ 782448 h 782448"/>
              <a:gd name="connsiteX3" fmla="*/ 0 w 1513664"/>
              <a:gd name="connsiteY3" fmla="*/ 782448 h 782448"/>
              <a:gd name="connsiteX4" fmla="*/ 0 w 1513664"/>
              <a:gd name="connsiteY4" fmla="*/ 0 h 78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664" h="782448">
                <a:moveTo>
                  <a:pt x="0" y="0"/>
                </a:moveTo>
                <a:lnTo>
                  <a:pt x="1513664" y="0"/>
                </a:lnTo>
                <a:lnTo>
                  <a:pt x="1513664" y="782448"/>
                </a:lnTo>
                <a:lnTo>
                  <a:pt x="0" y="782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792" tIns="113792" rIns="113792" bIns="113792" spcCol="1270"/>
          <a:lstStyle/>
          <a:p>
            <a:pPr algn="ctr" defTabSz="711200" eaLnBrk="0" hangingPunct="0">
              <a:lnSpc>
                <a:spcPct val="90000"/>
              </a:lnSpc>
              <a:spcAft>
                <a:spcPct val="35000"/>
              </a:spcAft>
              <a:defRPr/>
            </a:pPr>
            <a:endParaRPr lang="en-US" sz="1600" dirty="0"/>
          </a:p>
          <a:p>
            <a:pPr algn="ctr" defTabSz="711200" eaLnBrk="0" hangingPunct="0">
              <a:lnSpc>
                <a:spcPct val="90000"/>
              </a:lnSpc>
              <a:spcAft>
                <a:spcPct val="35000"/>
              </a:spcAft>
              <a:defRPr/>
            </a:pPr>
            <a:r>
              <a:rPr lang="en-US" sz="1400" b="0" dirty="0"/>
              <a:t>Oct ‘08</a:t>
            </a:r>
          </a:p>
        </p:txBody>
      </p:sp>
      <p:pic>
        <p:nvPicPr>
          <p:cNvPr id="28" name="Picture 10" descr="http://t1.gstatic.com/images?q=tbn:Bjm96mfV03MOdM:http://cloudofdata.com/wp-content/uploads/2009/03/3tera-logo.png">
            <a:hlinkClick r:id="rId13"/>
          </p:cNvPr>
          <p:cNvPicPr>
            <a:picLocks noChangeAspect="1" noChangeArrowheads="1"/>
          </p:cNvPicPr>
          <p:nvPr/>
        </p:nvPicPr>
        <p:blipFill>
          <a:blip r:embed="rId14" cstate="print"/>
          <a:srcRect/>
          <a:stretch>
            <a:fillRect/>
          </a:stretch>
        </p:blipFill>
        <p:spPr bwMode="auto">
          <a:xfrm>
            <a:off x="6607425" y="2448738"/>
            <a:ext cx="914400" cy="2667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US" dirty="0" smtClean="0"/>
              <a:t>3tera AppLogic: a Bridge Across the Cloud Chasm</a:t>
            </a:r>
            <a:endParaRPr lang="en-US" b="0" dirty="0"/>
          </a:p>
        </p:txBody>
      </p:sp>
      <p:sp>
        <p:nvSpPr>
          <p:cNvPr id="30" name="Rectangle 18"/>
          <p:cNvSpPr>
            <a:spLocks noChangeArrowheads="1"/>
          </p:cNvSpPr>
          <p:nvPr/>
        </p:nvSpPr>
        <p:spPr bwMode="auto">
          <a:xfrm>
            <a:off x="462961" y="1606550"/>
            <a:ext cx="3981450" cy="3975735"/>
          </a:xfrm>
          <a:prstGeom prst="rect">
            <a:avLst/>
          </a:prstGeom>
          <a:gradFill flip="none" rotWithShape="1">
            <a:gsLst>
              <a:gs pos="0">
                <a:schemeClr val="accent4"/>
              </a:gs>
              <a:gs pos="44000">
                <a:schemeClr val="accent5"/>
              </a:gs>
              <a:gs pos="100000">
                <a:schemeClr val="accent5"/>
              </a:gs>
            </a:gsLst>
            <a:lin ang="8100000" scaled="0"/>
            <a:tileRect/>
          </a:gradFill>
          <a:ln w="9525">
            <a:solidFill>
              <a:schemeClr val="bg2"/>
            </a:solidFill>
            <a:miter lim="800000"/>
            <a:headEnd/>
            <a:tailEnd/>
          </a:ln>
        </p:spPr>
        <p:txBody>
          <a:bodyPr wrap="square" lIns="91440" tIns="164592">
            <a:noAutofit/>
          </a:bodyPr>
          <a:lstStyle/>
          <a:p>
            <a:pPr marL="117475" indent="-117475" eaLnBrk="0" hangingPunct="0"/>
            <a:r>
              <a:rPr lang="en-US" sz="2000" b="1" dirty="0" smtClean="0">
                <a:solidFill>
                  <a:schemeClr val="bg1"/>
                </a:solidFill>
                <a:latin typeface="CA Sans" pitchFamily="50" charset="0"/>
              </a:rPr>
              <a:t>“…</a:t>
            </a:r>
            <a:r>
              <a:rPr lang="en-US" sz="2000" dirty="0" smtClean="0"/>
              <a:t>“</a:t>
            </a:r>
            <a:r>
              <a:rPr lang="en-US" sz="2000" b="1" dirty="0" smtClean="0">
                <a:solidFill>
                  <a:schemeClr val="accent6"/>
                </a:solidFill>
              </a:rPr>
              <a:t>Applications</a:t>
            </a:r>
            <a:r>
              <a:rPr lang="en-US" sz="2000" dirty="0" smtClean="0">
                <a:solidFill>
                  <a:schemeClr val="bg1"/>
                </a:solidFill>
              </a:rPr>
              <a:t> are generally the most successful offerings for crossing the chasm: they appeal to the line-of-business constituencies outside the IT department, who are most frustrated by the old model, and are most open to embracing new approaches.”</a:t>
            </a:r>
            <a:endParaRPr lang="en-US" sz="2000" b="1" dirty="0">
              <a:solidFill>
                <a:schemeClr val="bg1"/>
              </a:solidFill>
              <a:latin typeface="CA Sans" pitchFamily="50" charset="0"/>
            </a:endParaRPr>
          </a:p>
          <a:p>
            <a:pPr eaLnBrk="0" hangingPunct="0">
              <a:spcBef>
                <a:spcPts val="1200"/>
              </a:spcBef>
              <a:tabLst>
                <a:tab pos="3540125" algn="r"/>
              </a:tabLst>
            </a:pPr>
            <a:r>
              <a:rPr lang="en-US" sz="1600" dirty="0" smtClean="0">
                <a:solidFill>
                  <a:schemeClr val="bg1"/>
                </a:solidFill>
                <a:latin typeface="CA Sans" pitchFamily="50" charset="0"/>
              </a:rPr>
              <a:t>	— “Crossing the Chasm,” </a:t>
            </a:r>
            <a:br>
              <a:rPr lang="en-US" sz="1600" dirty="0" smtClean="0">
                <a:solidFill>
                  <a:schemeClr val="bg1"/>
                </a:solidFill>
                <a:latin typeface="CA Sans" pitchFamily="50" charset="0"/>
              </a:rPr>
            </a:br>
            <a:r>
              <a:rPr lang="en-US" sz="1600" dirty="0" smtClean="0">
                <a:solidFill>
                  <a:schemeClr val="bg1"/>
                </a:solidFill>
                <a:latin typeface="CA Sans" pitchFamily="50" charset="0"/>
              </a:rPr>
              <a:t>	</a:t>
            </a:r>
            <a:r>
              <a:rPr lang="en-US" sz="1600" dirty="0" smtClean="0"/>
              <a:t> </a:t>
            </a:r>
            <a:r>
              <a:rPr lang="en-US" sz="1600" dirty="0" smtClean="0">
                <a:solidFill>
                  <a:schemeClr val="bg1"/>
                </a:solidFill>
              </a:rPr>
              <a:t>Geoffrey Moore</a:t>
            </a:r>
            <a:endParaRPr lang="en-US" sz="1600" dirty="0">
              <a:solidFill>
                <a:schemeClr val="bg1"/>
              </a:solidFill>
              <a:latin typeface="CA Sans" pitchFamily="50" charset="0"/>
            </a:endParaRPr>
          </a:p>
        </p:txBody>
      </p:sp>
      <p:sp>
        <p:nvSpPr>
          <p:cNvPr id="31" name="Rectangle 7"/>
          <p:cNvSpPr>
            <a:spLocks noChangeArrowheads="1"/>
          </p:cNvSpPr>
          <p:nvPr/>
        </p:nvSpPr>
        <p:spPr bwMode="auto">
          <a:xfrm>
            <a:off x="4580257" y="1606550"/>
            <a:ext cx="1920240" cy="1920240"/>
          </a:xfrm>
          <a:prstGeom prst="rect">
            <a:avLst/>
          </a:prstGeom>
          <a:solidFill>
            <a:schemeClr val="bg1"/>
          </a:solidFill>
          <a:ln w="9525">
            <a:solidFill>
              <a:schemeClr val="accent6"/>
            </a:solidFill>
            <a:miter lim="800000"/>
            <a:headEnd/>
            <a:tailEnd/>
          </a:ln>
        </p:spPr>
        <p:txBody>
          <a:bodyPr wrap="square" tIns="164592" rIns="91440">
            <a:noAutofit/>
          </a:bodyPr>
          <a:lstStyle/>
          <a:p>
            <a:pPr marL="117475" lvl="0" indent="-117475" eaLnBrk="0" hangingPunct="0">
              <a:lnSpc>
                <a:spcPct val="85000"/>
              </a:lnSpc>
            </a:pPr>
            <a:r>
              <a:rPr lang="en-US" sz="1600" b="1" dirty="0" smtClean="0">
                <a:solidFill>
                  <a:schemeClr val="accent6"/>
                </a:solidFill>
                <a:latin typeface="CA Sans" pitchFamily="50" charset="0"/>
              </a:rPr>
              <a:t>“</a:t>
            </a:r>
            <a:r>
              <a:rPr lang="en-US" sz="1600" dirty="0" smtClean="0">
                <a:solidFill>
                  <a:schemeClr val="accent6"/>
                </a:solidFill>
              </a:rPr>
              <a:t>By 2012, customer spending on IT cloud services will grow almost threefold, to $42 billion…</a:t>
            </a:r>
            <a:r>
              <a:rPr lang="en-US" sz="1600" b="1" dirty="0" smtClean="0">
                <a:solidFill>
                  <a:schemeClr val="accent6"/>
                </a:solidFill>
                <a:latin typeface="CA Sans" pitchFamily="50" charset="0"/>
              </a:rPr>
              <a:t>”</a:t>
            </a:r>
            <a:br>
              <a:rPr lang="en-US" sz="1600" b="1" dirty="0" smtClean="0">
                <a:solidFill>
                  <a:schemeClr val="accent6"/>
                </a:solidFill>
                <a:latin typeface="CA Sans" pitchFamily="50" charset="0"/>
              </a:rPr>
            </a:br>
            <a:endParaRPr lang="en-US" sz="300" b="1" dirty="0">
              <a:solidFill>
                <a:schemeClr val="accent6"/>
              </a:solidFill>
              <a:latin typeface="CA Sans" pitchFamily="50" charset="0"/>
            </a:endParaRPr>
          </a:p>
          <a:p>
            <a:pPr marL="0" lvl="1" eaLnBrk="0" hangingPunct="0">
              <a:lnSpc>
                <a:spcPct val="90000"/>
              </a:lnSpc>
              <a:tabLst>
                <a:tab pos="1604963" algn="r"/>
              </a:tabLst>
            </a:pPr>
            <a:r>
              <a:rPr lang="en-US" sz="1400" dirty="0" smtClean="0">
                <a:solidFill>
                  <a:schemeClr val="accent6"/>
                </a:solidFill>
                <a:latin typeface="CA Sans" pitchFamily="50" charset="0"/>
              </a:rPr>
              <a:t>	— IDC</a:t>
            </a:r>
            <a:endParaRPr lang="en-US" sz="1400" dirty="0">
              <a:solidFill>
                <a:schemeClr val="accent6"/>
              </a:solidFill>
              <a:latin typeface="CA Sans" pitchFamily="50" charset="0"/>
            </a:endParaRPr>
          </a:p>
        </p:txBody>
      </p:sp>
      <p:sp>
        <p:nvSpPr>
          <p:cNvPr id="32" name="Rectangle 5"/>
          <p:cNvSpPr>
            <a:spLocks noChangeArrowheads="1"/>
          </p:cNvSpPr>
          <p:nvPr/>
        </p:nvSpPr>
        <p:spPr bwMode="auto">
          <a:xfrm>
            <a:off x="4593286" y="3657594"/>
            <a:ext cx="3931920" cy="1920240"/>
          </a:xfrm>
          <a:prstGeom prst="rect">
            <a:avLst/>
          </a:prstGeom>
          <a:noFill/>
          <a:ln w="9525">
            <a:solidFill>
              <a:schemeClr val="accent5"/>
            </a:solidFill>
            <a:miter lim="800000"/>
            <a:headEnd/>
            <a:tailEnd/>
          </a:ln>
        </p:spPr>
        <p:txBody>
          <a:bodyPr wrap="square" lIns="64008" tIns="91440" rIns="0">
            <a:noAutofit/>
          </a:bodyPr>
          <a:lstStyle/>
          <a:p>
            <a:pPr marL="117475" indent="-117475" eaLnBrk="0" hangingPunct="0"/>
            <a:r>
              <a:rPr lang="en-US" sz="1600" b="1" dirty="0" smtClean="0">
                <a:solidFill>
                  <a:schemeClr val="accent5"/>
                </a:solidFill>
              </a:rPr>
              <a:t>“AppLogic eliminated over $350,000 in labor costs, freed up technical personnel to service our customers, lowered operation expenses and improved ops &amp; support</a:t>
            </a:r>
            <a:r>
              <a:rPr lang="en-US" sz="1600" b="1" dirty="0" smtClean="0">
                <a:solidFill>
                  <a:schemeClr val="accent5"/>
                </a:solidFill>
                <a:latin typeface="CA Sans" pitchFamily="50" charset="0"/>
              </a:rPr>
              <a:t>.”</a:t>
            </a:r>
            <a:endParaRPr lang="en-US" sz="1500" b="1" dirty="0" smtClean="0">
              <a:solidFill>
                <a:schemeClr val="accent5"/>
              </a:solidFill>
              <a:latin typeface="CA Sans" pitchFamily="50" charset="0"/>
            </a:endParaRPr>
          </a:p>
          <a:p>
            <a:pPr marL="117475" algn="r" eaLnBrk="0" hangingPunct="0">
              <a:tabLst>
                <a:tab pos="3605213" algn="r"/>
              </a:tabLst>
            </a:pPr>
            <a:r>
              <a:rPr lang="en-US" sz="1200" dirty="0" smtClean="0">
                <a:solidFill>
                  <a:schemeClr val="accent5"/>
                </a:solidFill>
                <a:latin typeface="CA Sans" pitchFamily="50" charset="0"/>
              </a:rPr>
              <a:t>	</a:t>
            </a:r>
            <a:r>
              <a:rPr lang="en-US" sz="1400" dirty="0" smtClean="0">
                <a:solidFill>
                  <a:schemeClr val="accent5"/>
                </a:solidFill>
              </a:rPr>
              <a:t>— Todd Abrams, COO  </a:t>
            </a:r>
            <a:br>
              <a:rPr lang="en-US" sz="1400" dirty="0" smtClean="0">
                <a:solidFill>
                  <a:schemeClr val="accent5"/>
                </a:solidFill>
              </a:rPr>
            </a:br>
            <a:r>
              <a:rPr lang="en-US" sz="1400" dirty="0" smtClean="0">
                <a:solidFill>
                  <a:schemeClr val="accent5"/>
                </a:solidFill>
              </a:rPr>
              <a:t> Layered Technologies </a:t>
            </a:r>
            <a:endParaRPr lang="en-US" sz="1400" dirty="0">
              <a:solidFill>
                <a:schemeClr val="accent5"/>
              </a:solidFill>
            </a:endParaRPr>
          </a:p>
        </p:txBody>
      </p:sp>
      <p:sp>
        <p:nvSpPr>
          <p:cNvPr id="33" name="Rectangle 7"/>
          <p:cNvSpPr>
            <a:spLocks noChangeArrowheads="1"/>
          </p:cNvSpPr>
          <p:nvPr/>
        </p:nvSpPr>
        <p:spPr bwMode="auto">
          <a:xfrm>
            <a:off x="6604966" y="1606550"/>
            <a:ext cx="1920240" cy="192024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t="100000" r="100000"/>
            </a:path>
            <a:tileRect l="-100000" b="-100000"/>
          </a:gradFill>
          <a:ln w="9525">
            <a:noFill/>
            <a:miter lim="800000"/>
            <a:headEnd/>
            <a:tailEnd/>
          </a:ln>
        </p:spPr>
        <p:txBody>
          <a:bodyPr wrap="square" tIns="182880" rIns="0">
            <a:noAutofit/>
          </a:bodyPr>
          <a:lstStyle/>
          <a:p>
            <a:pPr marL="169863" indent="-169863" eaLnBrk="0" hangingPunct="0">
              <a:lnSpc>
                <a:spcPct val="85000"/>
              </a:lnSpc>
              <a:tabLst>
                <a:tab pos="1604963" algn="r"/>
              </a:tabLst>
            </a:pPr>
            <a:r>
              <a:rPr lang="en-US" sz="2600" b="1" dirty="0" smtClean="0">
                <a:solidFill>
                  <a:schemeClr val="bg1"/>
                </a:solidFill>
                <a:latin typeface="CA Sans" pitchFamily="50" charset="0"/>
              </a:rPr>
              <a:t>“	Cloud model...</a:t>
            </a:r>
            <a:br>
              <a:rPr lang="en-US" sz="2600" b="1" dirty="0" smtClean="0">
                <a:solidFill>
                  <a:schemeClr val="bg1"/>
                </a:solidFill>
                <a:latin typeface="CA Sans" pitchFamily="50" charset="0"/>
              </a:rPr>
            </a:br>
            <a:r>
              <a:rPr lang="en-US" sz="2600" b="1" i="1" dirty="0" smtClean="0">
                <a:solidFill>
                  <a:schemeClr val="bg1"/>
                </a:solidFill>
                <a:latin typeface="CA Sans" pitchFamily="50" charset="0"/>
              </a:rPr>
              <a:t>27% CAGR”</a:t>
            </a:r>
            <a:endParaRPr lang="en-US" sz="2800" b="1" i="1" dirty="0" smtClean="0">
              <a:solidFill>
                <a:schemeClr val="bg1"/>
              </a:solidFill>
              <a:latin typeface="CA Sans" pitchFamily="50" charset="0"/>
            </a:endParaRPr>
          </a:p>
          <a:p>
            <a:pPr eaLnBrk="0" hangingPunct="0">
              <a:lnSpc>
                <a:spcPct val="70000"/>
              </a:lnSpc>
              <a:tabLst>
                <a:tab pos="1658938" algn="r"/>
              </a:tabLst>
            </a:pPr>
            <a:r>
              <a:rPr lang="en-US" sz="2800" b="1" dirty="0" smtClean="0">
                <a:solidFill>
                  <a:schemeClr val="bg1"/>
                </a:solidFill>
                <a:latin typeface="CA Sans" pitchFamily="50" charset="0"/>
              </a:rPr>
              <a:t>	</a:t>
            </a:r>
            <a:r>
              <a:rPr lang="en-US" sz="1400" dirty="0" smtClean="0">
                <a:solidFill>
                  <a:schemeClr val="bg1"/>
                </a:solidFill>
                <a:latin typeface="CA Sans" pitchFamily="50" charset="0"/>
              </a:rPr>
              <a:t>— IDC</a:t>
            </a:r>
          </a:p>
          <a:p>
            <a:pPr algn="r" eaLnBrk="0" hangingPunct="0">
              <a:tabLst>
                <a:tab pos="1658938" algn="r"/>
              </a:tabLst>
            </a:pPr>
            <a:r>
              <a:rPr lang="en-US" sz="1400" dirty="0" smtClean="0">
                <a:solidFill>
                  <a:schemeClr val="bg1"/>
                </a:solidFill>
                <a:latin typeface="CA Sans" pitchFamily="50" charset="0"/>
              </a:rPr>
              <a:t> </a:t>
            </a:r>
            <a:endParaRPr lang="en-US" sz="1400" dirty="0">
              <a:solidFill>
                <a:schemeClr val="bg1"/>
              </a:solidFill>
              <a:latin typeface="CA Sans" pitchFamily="50" charset="0"/>
            </a:endParaRPr>
          </a:p>
        </p:txBody>
      </p:sp>
      <p:sp>
        <p:nvSpPr>
          <p:cNvPr id="8" name="Slide Number Placeholder 7"/>
          <p:cNvSpPr>
            <a:spLocks noGrp="1"/>
          </p:cNvSpPr>
          <p:nvPr>
            <p:ph type="sldNum" sz="quarter" idx="10"/>
          </p:nvPr>
        </p:nvSpPr>
        <p:spPr/>
        <p:txBody>
          <a:bodyPr/>
          <a:lstStyle/>
          <a:p>
            <a:fld id="{80D6A2E2-E8D5-6041-B053-6E4322317DB6}" type="slidenum">
              <a:rPr lang="en-US" smtClean="0"/>
              <a:pPr/>
              <a:t>5</a:t>
            </a:fld>
            <a:endParaRPr lang="en-US" dirty="0"/>
          </a:p>
        </p:txBody>
      </p:sp>
      <p:sp>
        <p:nvSpPr>
          <p:cNvPr id="9" name="Footer Placeholder 8"/>
          <p:cNvSpPr>
            <a:spLocks noGrp="1"/>
          </p:cNvSpPr>
          <p:nvPr>
            <p:ph type="ftr" sz="quarter" idx="11"/>
          </p:nvPr>
        </p:nvSpPr>
        <p:spPr/>
        <p:txBody>
          <a:bodyPr/>
          <a:lstStyle/>
          <a:p>
            <a:r>
              <a:rPr lang="en-US" dirty="0" smtClean="0"/>
              <a:t>May 21, 2010    CA 3tera AppLogic      Copyright © 2010 CA</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AppLogic: Complete Cloud Computing Infrastructure Platform</a:t>
            </a:r>
            <a:endParaRPr lang="en-US" dirty="0"/>
          </a:p>
        </p:txBody>
      </p:sp>
      <p:sp>
        <p:nvSpPr>
          <p:cNvPr id="3" name="Slide Number Placeholder 2"/>
          <p:cNvSpPr>
            <a:spLocks noGrp="1"/>
          </p:cNvSpPr>
          <p:nvPr>
            <p:ph type="sldNum" sz="quarter" idx="10"/>
          </p:nvPr>
        </p:nvSpPr>
        <p:spPr/>
        <p:txBody>
          <a:bodyPr/>
          <a:lstStyle/>
          <a:p>
            <a:fld id="{80D6A2E2-E8D5-6041-B053-6E4322317DB6}" type="slidenum">
              <a:rPr lang="en-US" smtClean="0"/>
              <a:pPr/>
              <a:t>6</a:t>
            </a:fld>
            <a:endParaRPr lang="en-US" dirty="0"/>
          </a:p>
        </p:txBody>
      </p:sp>
      <p:sp>
        <p:nvSpPr>
          <p:cNvPr id="4" name="Footer Placeholder 3"/>
          <p:cNvSpPr>
            <a:spLocks noGrp="1"/>
          </p:cNvSpPr>
          <p:nvPr>
            <p:ph type="ftr" sz="quarter" idx="11"/>
          </p:nvPr>
        </p:nvSpPr>
        <p:spPr/>
        <p:txBody>
          <a:bodyPr/>
          <a:lstStyle/>
          <a:p>
            <a:r>
              <a:rPr lang="en-US" smtClean="0"/>
              <a:t>May 21, 2010    CA 3tera AppLogic      Copyright © 2010 CA</a:t>
            </a:r>
            <a:endParaRPr lang="en-US" dirty="0"/>
          </a:p>
        </p:txBody>
      </p:sp>
      <p:sp>
        <p:nvSpPr>
          <p:cNvPr id="5" name="Text Placeholder 4"/>
          <p:cNvSpPr>
            <a:spLocks noGrp="1"/>
          </p:cNvSpPr>
          <p:nvPr>
            <p:ph type="body" sz="quarter" idx="13"/>
          </p:nvPr>
        </p:nvSpPr>
        <p:spPr/>
        <p:txBody>
          <a:bodyPr/>
          <a:lstStyle/>
          <a:p>
            <a:endParaRPr lang="en-US"/>
          </a:p>
        </p:txBody>
      </p:sp>
      <p:sp>
        <p:nvSpPr>
          <p:cNvPr id="6" name="Rektangel med afrundet hjørne i samme side 286"/>
          <p:cNvSpPr>
            <a:spLocks noChangeArrowheads="1"/>
          </p:cNvSpPr>
          <p:nvPr/>
        </p:nvSpPr>
        <p:spPr bwMode="auto">
          <a:xfrm rot="16200000">
            <a:off x="-1210" y="1739656"/>
            <a:ext cx="5125098" cy="3912088"/>
          </a:xfrm>
          <a:custGeom>
            <a:avLst/>
            <a:gdLst>
              <a:gd name="T0" fmla="*/ 4584773 w 4584773"/>
              <a:gd name="T1" fmla="*/ 1677194 h 3354387"/>
              <a:gd name="T2" fmla="*/ 2292387 w 4584773"/>
              <a:gd name="T3" fmla="*/ 3354387 h 3354387"/>
              <a:gd name="T4" fmla="*/ 0 w 4584773"/>
              <a:gd name="T5" fmla="*/ 1677194 h 3354387"/>
              <a:gd name="T6" fmla="*/ 2292387 w 4584773"/>
              <a:gd name="T7" fmla="*/ 0 h 3354387"/>
              <a:gd name="T8" fmla="*/ 0 60000 65536"/>
              <a:gd name="T9" fmla="*/ 5898240 60000 65536"/>
              <a:gd name="T10" fmla="*/ 11796480 60000 65536"/>
              <a:gd name="T11" fmla="*/ 17694720 60000 65536"/>
              <a:gd name="T12" fmla="*/ 93069 w 4584773"/>
              <a:gd name="T13" fmla="*/ 93069 h 3354387"/>
              <a:gd name="T14" fmla="*/ 4491704 w 4584773"/>
              <a:gd name="T15" fmla="*/ 3354387 h 3354387"/>
            </a:gdLst>
            <a:ahLst/>
            <a:cxnLst>
              <a:cxn ang="T8">
                <a:pos x="T0" y="T1"/>
              </a:cxn>
              <a:cxn ang="T9">
                <a:pos x="T2" y="T3"/>
              </a:cxn>
              <a:cxn ang="T10">
                <a:pos x="T4" y="T5"/>
              </a:cxn>
              <a:cxn ang="T11">
                <a:pos x="T6" y="T7"/>
              </a:cxn>
            </a:cxnLst>
            <a:rect l="T12" t="T13" r="T14" b="T15"/>
            <a:pathLst>
              <a:path w="4584773" h="3354387">
                <a:moveTo>
                  <a:pt x="317761" y="0"/>
                </a:moveTo>
                <a:lnTo>
                  <a:pt x="4267012" y="0"/>
                </a:lnTo>
                <a:lnTo>
                  <a:pt x="4267011" y="0"/>
                </a:lnTo>
                <a:cubicBezTo>
                  <a:pt x="4442506" y="0"/>
                  <a:pt x="4584773" y="142266"/>
                  <a:pt x="4584773" y="317761"/>
                </a:cubicBezTo>
                <a:cubicBezTo>
                  <a:pt x="4584773" y="317761"/>
                  <a:pt x="4584772" y="317761"/>
                  <a:pt x="4584772" y="317761"/>
                </a:cubicBezTo>
                <a:lnTo>
                  <a:pt x="4584773" y="3354387"/>
                </a:lnTo>
                <a:lnTo>
                  <a:pt x="0" y="3354387"/>
                </a:lnTo>
                <a:lnTo>
                  <a:pt x="0" y="317761"/>
                </a:lnTo>
                <a:cubicBezTo>
                  <a:pt x="0" y="142266"/>
                  <a:pt x="142266" y="0"/>
                  <a:pt x="317761" y="0"/>
                </a:cubicBezTo>
                <a:cubicBezTo>
                  <a:pt x="317761" y="0"/>
                  <a:pt x="317761" y="0"/>
                  <a:pt x="317761" y="0"/>
                </a:cubicBezTo>
                <a:close/>
              </a:path>
            </a:pathLst>
          </a:custGeom>
          <a:gradFill rotWithShape="1">
            <a:gsLst>
              <a:gs pos="0">
                <a:srgbClr val="003757"/>
              </a:gs>
              <a:gs pos="50000">
                <a:srgbClr val="005380"/>
              </a:gs>
              <a:gs pos="100000">
                <a:srgbClr val="006599"/>
              </a:gs>
            </a:gsLst>
            <a:lin ang="13500000" scaled="1"/>
          </a:gradFill>
          <a:ln w="9525">
            <a:no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7" name="Rektangel med afrundet hjørne i samme side 287"/>
          <p:cNvSpPr>
            <a:spLocks noChangeArrowheads="1"/>
          </p:cNvSpPr>
          <p:nvPr/>
        </p:nvSpPr>
        <p:spPr bwMode="auto">
          <a:xfrm rot="16200000" flipH="1">
            <a:off x="386112" y="1885417"/>
            <a:ext cx="4842934" cy="3601047"/>
          </a:xfrm>
          <a:custGeom>
            <a:avLst/>
            <a:gdLst>
              <a:gd name="T0" fmla="*/ 4332357 w 4332357"/>
              <a:gd name="T1" fmla="*/ 1543844 h 3087688"/>
              <a:gd name="T2" fmla="*/ 2166179 w 4332357"/>
              <a:gd name="T3" fmla="*/ 3087688 h 3087688"/>
              <a:gd name="T4" fmla="*/ 0 w 4332357"/>
              <a:gd name="T5" fmla="*/ 1543844 h 3087688"/>
              <a:gd name="T6" fmla="*/ 2166179 w 4332357"/>
              <a:gd name="T7" fmla="*/ 0 h 3087688"/>
              <a:gd name="T8" fmla="*/ 0 60000 65536"/>
              <a:gd name="T9" fmla="*/ 5898240 60000 65536"/>
              <a:gd name="T10" fmla="*/ 11796480 60000 65536"/>
              <a:gd name="T11" fmla="*/ 17694720 60000 65536"/>
              <a:gd name="T12" fmla="*/ 85669 w 4332357"/>
              <a:gd name="T13" fmla="*/ 85669 h 3087688"/>
              <a:gd name="T14" fmla="*/ 4246688 w 4332357"/>
              <a:gd name="T15" fmla="*/ 3087688 h 3087688"/>
            </a:gdLst>
            <a:ahLst/>
            <a:cxnLst>
              <a:cxn ang="T8">
                <a:pos x="T0" y="T1"/>
              </a:cxn>
              <a:cxn ang="T9">
                <a:pos x="T2" y="T3"/>
              </a:cxn>
              <a:cxn ang="T10">
                <a:pos x="T4" y="T5"/>
              </a:cxn>
              <a:cxn ang="T11">
                <a:pos x="T6" y="T7"/>
              </a:cxn>
            </a:cxnLst>
            <a:rect l="T12" t="T13" r="T14" b="T15"/>
            <a:pathLst>
              <a:path w="4332357" h="3087688">
                <a:moveTo>
                  <a:pt x="292497" y="0"/>
                </a:moveTo>
                <a:lnTo>
                  <a:pt x="4039860" y="0"/>
                </a:lnTo>
                <a:lnTo>
                  <a:pt x="4039859" y="0"/>
                </a:lnTo>
                <a:cubicBezTo>
                  <a:pt x="4201401" y="0"/>
                  <a:pt x="4332357" y="130955"/>
                  <a:pt x="4332357" y="292497"/>
                </a:cubicBezTo>
                <a:cubicBezTo>
                  <a:pt x="4332357" y="292497"/>
                  <a:pt x="4332356" y="292497"/>
                  <a:pt x="4332356" y="292497"/>
                </a:cubicBezTo>
                <a:lnTo>
                  <a:pt x="4332357" y="3087688"/>
                </a:lnTo>
                <a:lnTo>
                  <a:pt x="0" y="3087688"/>
                </a:lnTo>
                <a:lnTo>
                  <a:pt x="0" y="292497"/>
                </a:lnTo>
                <a:cubicBezTo>
                  <a:pt x="0" y="130955"/>
                  <a:pt x="130955" y="0"/>
                  <a:pt x="292497" y="0"/>
                </a:cubicBezTo>
                <a:cubicBezTo>
                  <a:pt x="292497" y="0"/>
                  <a:pt x="292497" y="0"/>
                  <a:pt x="292497" y="0"/>
                </a:cubicBezTo>
                <a:close/>
              </a:path>
            </a:pathLst>
          </a:custGeom>
          <a:solidFill>
            <a:srgbClr val="FFFFFF"/>
          </a:solidFill>
          <a:ln w="9525">
            <a:solidFill>
              <a:srgbClr val="E1E1E1"/>
            </a:solid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8" name="Rektangel med afrundet hjørne i samme side 288"/>
          <p:cNvSpPr>
            <a:spLocks noChangeArrowheads="1"/>
          </p:cNvSpPr>
          <p:nvPr/>
        </p:nvSpPr>
        <p:spPr bwMode="auto">
          <a:xfrm rot="16200000" flipH="1">
            <a:off x="447210" y="1956165"/>
            <a:ext cx="4842934" cy="3526988"/>
          </a:xfrm>
          <a:custGeom>
            <a:avLst/>
            <a:gdLst>
              <a:gd name="T0" fmla="*/ 4332356 w 4332356"/>
              <a:gd name="T1" fmla="*/ 1512094 h 3024187"/>
              <a:gd name="T2" fmla="*/ 2166178 w 4332356"/>
              <a:gd name="T3" fmla="*/ 3024187 h 3024187"/>
              <a:gd name="T4" fmla="*/ 0 w 4332356"/>
              <a:gd name="T5" fmla="*/ 1512094 h 3024187"/>
              <a:gd name="T6" fmla="*/ 2166178 w 4332356"/>
              <a:gd name="T7" fmla="*/ 0 h 3024187"/>
              <a:gd name="T8" fmla="*/ 0 60000 65536"/>
              <a:gd name="T9" fmla="*/ 5898240 60000 65536"/>
              <a:gd name="T10" fmla="*/ 11796480 60000 65536"/>
              <a:gd name="T11" fmla="*/ 17694720 60000 65536"/>
              <a:gd name="T12" fmla="*/ 83907 w 4332356"/>
              <a:gd name="T13" fmla="*/ 83907 h 3024187"/>
              <a:gd name="T14" fmla="*/ 4248449 w 4332356"/>
              <a:gd name="T15" fmla="*/ 3024187 h 3024187"/>
            </a:gdLst>
            <a:ahLst/>
            <a:cxnLst>
              <a:cxn ang="T8">
                <a:pos x="T0" y="T1"/>
              </a:cxn>
              <a:cxn ang="T9">
                <a:pos x="T2" y="T3"/>
              </a:cxn>
              <a:cxn ang="T10">
                <a:pos x="T4" y="T5"/>
              </a:cxn>
              <a:cxn ang="T11">
                <a:pos x="T6" y="T7"/>
              </a:cxn>
            </a:cxnLst>
            <a:rect l="T12" t="T13" r="T14" b="T15"/>
            <a:pathLst>
              <a:path w="4332356" h="3024187">
                <a:moveTo>
                  <a:pt x="286481" y="0"/>
                </a:moveTo>
                <a:lnTo>
                  <a:pt x="4045875" y="0"/>
                </a:lnTo>
                <a:lnTo>
                  <a:pt x="4045874" y="0"/>
                </a:lnTo>
                <a:cubicBezTo>
                  <a:pt x="4204094" y="0"/>
                  <a:pt x="4332356" y="128261"/>
                  <a:pt x="4332356" y="286481"/>
                </a:cubicBezTo>
                <a:cubicBezTo>
                  <a:pt x="4332356" y="286481"/>
                  <a:pt x="4332355" y="286481"/>
                  <a:pt x="4332355" y="286481"/>
                </a:cubicBezTo>
                <a:lnTo>
                  <a:pt x="4332356" y="3024187"/>
                </a:lnTo>
                <a:lnTo>
                  <a:pt x="0" y="3024187"/>
                </a:lnTo>
                <a:lnTo>
                  <a:pt x="0" y="286481"/>
                </a:lnTo>
                <a:cubicBezTo>
                  <a:pt x="0" y="128261"/>
                  <a:pt x="128261" y="0"/>
                  <a:pt x="286481" y="0"/>
                </a:cubicBezTo>
                <a:cubicBezTo>
                  <a:pt x="286481" y="0"/>
                  <a:pt x="286481" y="0"/>
                  <a:pt x="286481" y="0"/>
                </a:cubicBezTo>
                <a:close/>
              </a:path>
            </a:pathLst>
          </a:custGeom>
          <a:solidFill>
            <a:srgbClr val="FFFFFF"/>
          </a:solidFill>
          <a:ln w="9525">
            <a:solidFill>
              <a:srgbClr val="E1E1E1"/>
            </a:solid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9" name="Rektangel 289"/>
          <p:cNvSpPr>
            <a:spLocks noChangeArrowheads="1"/>
          </p:cNvSpPr>
          <p:nvPr/>
        </p:nvSpPr>
        <p:spPr bwMode="auto">
          <a:xfrm>
            <a:off x="892267" y="3708124"/>
            <a:ext cx="577649" cy="1629100"/>
          </a:xfrm>
          <a:prstGeom prst="rect">
            <a:avLst/>
          </a:prstGeom>
          <a:solidFill>
            <a:srgbClr val="BFEAFF"/>
          </a:solidFill>
          <a:ln w="9525">
            <a:noFill/>
            <a:miter lim="800000"/>
            <a:headEnd/>
            <a:tailEnd/>
          </a:ln>
          <a:effectLst>
            <a:outerShdw blurRad="63500" dist="38100" dir="5400000" algn="t" rotWithShape="0">
              <a:srgbClr val="000000">
                <a:alpha val="39999"/>
              </a:srgbClr>
            </a:outerShdw>
          </a:effectLst>
        </p:spPr>
        <p:txBody>
          <a:bodyPr vert="vert270"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Narrow"/>
                <a:cs typeface="Arial Narrow"/>
              </a:rPr>
              <a:t>IT Organizations</a:t>
            </a:r>
            <a:endParaRPr kumimoji="0" lang="en-US" sz="1600" b="1" i="0" u="none" strike="noStrike" kern="0" cap="none" spc="0" normalizeH="0" baseline="0" noProof="0" dirty="0">
              <a:ln>
                <a:noFill/>
              </a:ln>
              <a:solidFill>
                <a:srgbClr val="000000"/>
              </a:solidFill>
              <a:effectLst/>
              <a:uLnTx/>
              <a:uFillTx/>
              <a:latin typeface="Arial Narrow"/>
              <a:cs typeface="Arial Narrow"/>
            </a:endParaRPr>
          </a:p>
        </p:txBody>
      </p:sp>
      <p:sp>
        <p:nvSpPr>
          <p:cNvPr id="10" name="Rektangel med afrundet hjørne i samme side 268"/>
          <p:cNvSpPr>
            <a:spLocks noChangeArrowheads="1"/>
          </p:cNvSpPr>
          <p:nvPr/>
        </p:nvSpPr>
        <p:spPr bwMode="auto">
          <a:xfrm rot="5400000">
            <a:off x="4020113" y="1739656"/>
            <a:ext cx="5125098" cy="3912088"/>
          </a:xfrm>
          <a:custGeom>
            <a:avLst/>
            <a:gdLst>
              <a:gd name="T0" fmla="*/ 4584773 w 4584773"/>
              <a:gd name="T1" fmla="*/ 1677194 h 3354387"/>
              <a:gd name="T2" fmla="*/ 2292387 w 4584773"/>
              <a:gd name="T3" fmla="*/ 3354387 h 3354387"/>
              <a:gd name="T4" fmla="*/ 0 w 4584773"/>
              <a:gd name="T5" fmla="*/ 1677194 h 3354387"/>
              <a:gd name="T6" fmla="*/ 2292387 w 4584773"/>
              <a:gd name="T7" fmla="*/ 0 h 3354387"/>
              <a:gd name="T8" fmla="*/ 0 60000 65536"/>
              <a:gd name="T9" fmla="*/ 5898240 60000 65536"/>
              <a:gd name="T10" fmla="*/ 11796480 60000 65536"/>
              <a:gd name="T11" fmla="*/ 17694720 60000 65536"/>
              <a:gd name="T12" fmla="*/ 93069 w 4584773"/>
              <a:gd name="T13" fmla="*/ 93069 h 3354387"/>
              <a:gd name="T14" fmla="*/ 4491704 w 4584773"/>
              <a:gd name="T15" fmla="*/ 3354387 h 3354387"/>
            </a:gdLst>
            <a:ahLst/>
            <a:cxnLst>
              <a:cxn ang="T8">
                <a:pos x="T0" y="T1"/>
              </a:cxn>
              <a:cxn ang="T9">
                <a:pos x="T2" y="T3"/>
              </a:cxn>
              <a:cxn ang="T10">
                <a:pos x="T4" y="T5"/>
              </a:cxn>
              <a:cxn ang="T11">
                <a:pos x="T6" y="T7"/>
              </a:cxn>
            </a:cxnLst>
            <a:rect l="T12" t="T13" r="T14" b="T15"/>
            <a:pathLst>
              <a:path w="4584773" h="3354387">
                <a:moveTo>
                  <a:pt x="317761" y="0"/>
                </a:moveTo>
                <a:lnTo>
                  <a:pt x="4267012" y="0"/>
                </a:lnTo>
                <a:lnTo>
                  <a:pt x="4267011" y="0"/>
                </a:lnTo>
                <a:cubicBezTo>
                  <a:pt x="4442506" y="0"/>
                  <a:pt x="4584773" y="142266"/>
                  <a:pt x="4584773" y="317761"/>
                </a:cubicBezTo>
                <a:cubicBezTo>
                  <a:pt x="4584773" y="317761"/>
                  <a:pt x="4584772" y="317761"/>
                  <a:pt x="4584772" y="317761"/>
                </a:cubicBezTo>
                <a:lnTo>
                  <a:pt x="4584773" y="3354387"/>
                </a:lnTo>
                <a:lnTo>
                  <a:pt x="0" y="3354387"/>
                </a:lnTo>
                <a:lnTo>
                  <a:pt x="0" y="317761"/>
                </a:lnTo>
                <a:cubicBezTo>
                  <a:pt x="0" y="142266"/>
                  <a:pt x="142266" y="0"/>
                  <a:pt x="317761" y="0"/>
                </a:cubicBezTo>
                <a:cubicBezTo>
                  <a:pt x="317761" y="0"/>
                  <a:pt x="317761" y="0"/>
                  <a:pt x="317761" y="0"/>
                </a:cubicBezTo>
                <a:close/>
              </a:path>
            </a:pathLst>
          </a:custGeom>
          <a:gradFill rotWithShape="1">
            <a:gsLst>
              <a:gs pos="0">
                <a:srgbClr val="003757"/>
              </a:gs>
              <a:gs pos="50000">
                <a:srgbClr val="005380"/>
              </a:gs>
              <a:gs pos="100000">
                <a:srgbClr val="006599"/>
              </a:gs>
            </a:gsLst>
            <a:lin ang="16200000" scaled="1"/>
          </a:gradFill>
          <a:ln w="9525">
            <a:no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grpSp>
        <p:nvGrpSpPr>
          <p:cNvPr id="11" name="Group 10"/>
          <p:cNvGrpSpPr/>
          <p:nvPr/>
        </p:nvGrpSpPr>
        <p:grpSpPr>
          <a:xfrm>
            <a:off x="4595143" y="1232531"/>
            <a:ext cx="3625113" cy="4876652"/>
            <a:chOff x="4595143" y="1232531"/>
            <a:chExt cx="3625113" cy="4876652"/>
          </a:xfrm>
        </p:grpSpPr>
        <p:sp>
          <p:nvSpPr>
            <p:cNvPr id="12" name="Rektangel med afrundet hjørne i samme side 270"/>
            <p:cNvSpPr>
              <a:spLocks noChangeArrowheads="1"/>
            </p:cNvSpPr>
            <p:nvPr/>
          </p:nvSpPr>
          <p:spPr bwMode="auto">
            <a:xfrm rot="5400000">
              <a:off x="3998267" y="1853475"/>
              <a:ext cx="4842934" cy="3601045"/>
            </a:xfrm>
            <a:custGeom>
              <a:avLst/>
              <a:gdLst>
                <a:gd name="T0" fmla="*/ 4332357 w 4332357"/>
                <a:gd name="T1" fmla="*/ 1543844 h 3087687"/>
                <a:gd name="T2" fmla="*/ 2166179 w 4332357"/>
                <a:gd name="T3" fmla="*/ 3087687 h 3087687"/>
                <a:gd name="T4" fmla="*/ 0 w 4332357"/>
                <a:gd name="T5" fmla="*/ 1543844 h 3087687"/>
                <a:gd name="T6" fmla="*/ 2166179 w 4332357"/>
                <a:gd name="T7" fmla="*/ 0 h 3087687"/>
                <a:gd name="T8" fmla="*/ 0 60000 65536"/>
                <a:gd name="T9" fmla="*/ 5898240 60000 65536"/>
                <a:gd name="T10" fmla="*/ 11796480 60000 65536"/>
                <a:gd name="T11" fmla="*/ 17694720 60000 65536"/>
                <a:gd name="T12" fmla="*/ 85669 w 4332357"/>
                <a:gd name="T13" fmla="*/ 85669 h 3087687"/>
                <a:gd name="T14" fmla="*/ 4246688 w 4332357"/>
                <a:gd name="T15" fmla="*/ 3087687 h 3087687"/>
              </a:gdLst>
              <a:ahLst/>
              <a:cxnLst>
                <a:cxn ang="T8">
                  <a:pos x="T0" y="T1"/>
                </a:cxn>
                <a:cxn ang="T9">
                  <a:pos x="T2" y="T3"/>
                </a:cxn>
                <a:cxn ang="T10">
                  <a:pos x="T4" y="T5"/>
                </a:cxn>
                <a:cxn ang="T11">
                  <a:pos x="T6" y="T7"/>
                </a:cxn>
              </a:cxnLst>
              <a:rect l="T12" t="T13" r="T14" b="T15"/>
              <a:pathLst>
                <a:path w="4332357" h="3087687">
                  <a:moveTo>
                    <a:pt x="292497" y="0"/>
                  </a:moveTo>
                  <a:lnTo>
                    <a:pt x="4039860" y="0"/>
                  </a:lnTo>
                  <a:lnTo>
                    <a:pt x="4039859" y="0"/>
                  </a:lnTo>
                  <a:cubicBezTo>
                    <a:pt x="4201401" y="0"/>
                    <a:pt x="4332357" y="130955"/>
                    <a:pt x="4332357" y="292497"/>
                  </a:cubicBezTo>
                  <a:cubicBezTo>
                    <a:pt x="4332357" y="292497"/>
                    <a:pt x="4332356" y="292497"/>
                    <a:pt x="4332356" y="292497"/>
                  </a:cubicBezTo>
                  <a:lnTo>
                    <a:pt x="4332357" y="3087687"/>
                  </a:lnTo>
                  <a:lnTo>
                    <a:pt x="0" y="3087687"/>
                  </a:lnTo>
                  <a:lnTo>
                    <a:pt x="0" y="292497"/>
                  </a:lnTo>
                  <a:cubicBezTo>
                    <a:pt x="0" y="130955"/>
                    <a:pt x="130955" y="0"/>
                    <a:pt x="292497" y="0"/>
                  </a:cubicBezTo>
                  <a:cubicBezTo>
                    <a:pt x="292497" y="0"/>
                    <a:pt x="292497" y="0"/>
                    <a:pt x="292497" y="0"/>
                  </a:cubicBezTo>
                  <a:close/>
                </a:path>
              </a:pathLst>
            </a:custGeom>
            <a:solidFill>
              <a:srgbClr val="FFFFFF"/>
            </a:solidFill>
            <a:ln w="9525">
              <a:solidFill>
                <a:srgbClr val="E1E1E1"/>
              </a:solid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13" name="Rektangel med afrundet hjørne i samme side 272"/>
            <p:cNvSpPr>
              <a:spLocks noChangeArrowheads="1"/>
            </p:cNvSpPr>
            <p:nvPr/>
          </p:nvSpPr>
          <p:spPr bwMode="auto">
            <a:xfrm rot="5400000">
              <a:off x="3937171" y="1924221"/>
              <a:ext cx="4842934" cy="3526989"/>
            </a:xfrm>
            <a:custGeom>
              <a:avLst/>
              <a:gdLst>
                <a:gd name="T0" fmla="*/ 4332356 w 4332356"/>
                <a:gd name="T1" fmla="*/ 1512094 h 3024188"/>
                <a:gd name="T2" fmla="*/ 2166178 w 4332356"/>
                <a:gd name="T3" fmla="*/ 3024188 h 3024188"/>
                <a:gd name="T4" fmla="*/ 0 w 4332356"/>
                <a:gd name="T5" fmla="*/ 1512094 h 3024188"/>
                <a:gd name="T6" fmla="*/ 2166178 w 4332356"/>
                <a:gd name="T7" fmla="*/ 0 h 3024188"/>
                <a:gd name="T8" fmla="*/ 0 60000 65536"/>
                <a:gd name="T9" fmla="*/ 5898240 60000 65536"/>
                <a:gd name="T10" fmla="*/ 11796480 60000 65536"/>
                <a:gd name="T11" fmla="*/ 17694720 60000 65536"/>
                <a:gd name="T12" fmla="*/ 83908 w 4332356"/>
                <a:gd name="T13" fmla="*/ 83908 h 3024188"/>
                <a:gd name="T14" fmla="*/ 4248448 w 4332356"/>
                <a:gd name="T15" fmla="*/ 3024188 h 3024188"/>
              </a:gdLst>
              <a:ahLst/>
              <a:cxnLst>
                <a:cxn ang="T8">
                  <a:pos x="T0" y="T1"/>
                </a:cxn>
                <a:cxn ang="T9">
                  <a:pos x="T2" y="T3"/>
                </a:cxn>
                <a:cxn ang="T10">
                  <a:pos x="T4" y="T5"/>
                </a:cxn>
                <a:cxn ang="T11">
                  <a:pos x="T6" y="T7"/>
                </a:cxn>
              </a:cxnLst>
              <a:rect l="T12" t="T13" r="T14" b="T15"/>
              <a:pathLst>
                <a:path w="4332356" h="3024188">
                  <a:moveTo>
                    <a:pt x="286481" y="0"/>
                  </a:moveTo>
                  <a:lnTo>
                    <a:pt x="4045875" y="0"/>
                  </a:lnTo>
                  <a:lnTo>
                    <a:pt x="4045874" y="0"/>
                  </a:lnTo>
                  <a:cubicBezTo>
                    <a:pt x="4204094" y="0"/>
                    <a:pt x="4332356" y="128261"/>
                    <a:pt x="4332356" y="286481"/>
                  </a:cubicBezTo>
                  <a:cubicBezTo>
                    <a:pt x="4332356" y="286481"/>
                    <a:pt x="4332355" y="286481"/>
                    <a:pt x="4332355" y="286481"/>
                  </a:cubicBezTo>
                  <a:lnTo>
                    <a:pt x="4332356" y="3024188"/>
                  </a:lnTo>
                  <a:lnTo>
                    <a:pt x="0" y="3024188"/>
                  </a:lnTo>
                  <a:lnTo>
                    <a:pt x="0" y="286481"/>
                  </a:lnTo>
                  <a:cubicBezTo>
                    <a:pt x="0" y="128261"/>
                    <a:pt x="128261" y="0"/>
                    <a:pt x="286481" y="0"/>
                  </a:cubicBezTo>
                  <a:cubicBezTo>
                    <a:pt x="286481" y="0"/>
                    <a:pt x="286481" y="0"/>
                    <a:pt x="286481" y="0"/>
                  </a:cubicBezTo>
                  <a:close/>
                </a:path>
              </a:pathLst>
            </a:custGeom>
            <a:solidFill>
              <a:srgbClr val="FFFFFF"/>
            </a:solidFill>
            <a:ln w="9525">
              <a:solidFill>
                <a:srgbClr val="E1E1E1"/>
              </a:solid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grpSp>
      <p:sp>
        <p:nvSpPr>
          <p:cNvPr id="14" name="Rektangel 274"/>
          <p:cNvSpPr>
            <a:spLocks noChangeArrowheads="1"/>
          </p:cNvSpPr>
          <p:nvPr/>
        </p:nvSpPr>
        <p:spPr bwMode="auto">
          <a:xfrm>
            <a:off x="734894" y="2009813"/>
            <a:ext cx="577649" cy="1629100"/>
          </a:xfrm>
          <a:prstGeom prst="rect">
            <a:avLst/>
          </a:prstGeom>
          <a:solidFill>
            <a:srgbClr val="FFE497"/>
          </a:solidFill>
          <a:ln w="9525">
            <a:noFill/>
            <a:miter lim="800000"/>
            <a:headEnd/>
            <a:tailEnd/>
          </a:ln>
          <a:effectLst>
            <a:outerShdw blurRad="63500" dist="38100" dir="5400000" algn="t" rotWithShape="0">
              <a:srgbClr val="000000">
                <a:alpha val="39999"/>
              </a:srgbClr>
            </a:outerShdw>
          </a:effectLst>
        </p:spPr>
        <p:txBody>
          <a:bodyPr vert="vert270"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sp>
        <p:nvSpPr>
          <p:cNvPr id="15" name="Rektangel 276"/>
          <p:cNvSpPr>
            <a:spLocks noChangeArrowheads="1"/>
          </p:cNvSpPr>
          <p:nvPr/>
        </p:nvSpPr>
        <p:spPr bwMode="auto">
          <a:xfrm>
            <a:off x="7811090" y="3816375"/>
            <a:ext cx="577649" cy="1629100"/>
          </a:xfrm>
          <a:prstGeom prst="rect">
            <a:avLst/>
          </a:prstGeom>
          <a:solidFill>
            <a:srgbClr val="FFE497"/>
          </a:solidFill>
          <a:ln w="9525">
            <a:noFill/>
            <a:miter lim="800000"/>
            <a:headEnd/>
            <a:tailEnd/>
          </a:ln>
          <a:effectLst>
            <a:outerShdw blurRad="63500" dist="38100" dir="5400000" algn="t"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itchFamily="34" charset="0"/>
            </a:endParaRPr>
          </a:p>
        </p:txBody>
      </p:sp>
      <p:grpSp>
        <p:nvGrpSpPr>
          <p:cNvPr id="16" name="Gruppe 80"/>
          <p:cNvGrpSpPr/>
          <p:nvPr/>
        </p:nvGrpSpPr>
        <p:grpSpPr bwMode="auto">
          <a:xfrm rot="5400000" flipH="1">
            <a:off x="462781" y="2083182"/>
            <a:ext cx="4842942" cy="3274135"/>
            <a:chOff x="4888978" y="1460500"/>
            <a:chExt cx="2194558" cy="3324860"/>
          </a:xfrm>
          <a:effectLst>
            <a:outerShdw blurRad="50800" dist="38100" dir="2700000" algn="tl" rotWithShape="0">
              <a:prstClr val="black">
                <a:alpha val="40000"/>
              </a:prstClr>
            </a:outerShdw>
          </a:effectLst>
        </p:grpSpPr>
        <p:grpSp>
          <p:nvGrpSpPr>
            <p:cNvPr id="17" name="Gruppe 57"/>
            <p:cNvGrpSpPr/>
            <p:nvPr/>
          </p:nvGrpSpPr>
          <p:grpSpPr>
            <a:xfrm>
              <a:off x="4930463" y="2069428"/>
              <a:ext cx="2026269" cy="2318929"/>
              <a:chOff x="3113982" y="2511388"/>
              <a:chExt cx="1955913" cy="2318929"/>
            </a:xfrm>
          </p:grpSpPr>
          <p:cxnSp>
            <p:nvCxnSpPr>
              <p:cNvPr id="28" name="Lige forbindelse 243"/>
              <p:cNvCxnSpPr/>
              <p:nvPr/>
            </p:nvCxnSpPr>
            <p:spPr bwMode="auto">
              <a:xfrm>
                <a:off x="3113982" y="2511388"/>
                <a:ext cx="1955913" cy="1247"/>
              </a:xfrm>
              <a:prstGeom prst="line">
                <a:avLst/>
              </a:prstGeom>
              <a:noFill/>
              <a:ln w="3175" cap="flat" cmpd="sng" algn="ctr">
                <a:solidFill>
                  <a:sysClr val="window" lastClr="FFFFFF">
                    <a:lumMod val="85000"/>
                  </a:sysClr>
                </a:solidFill>
                <a:prstDash val="solid"/>
              </a:ln>
              <a:effectLst/>
            </p:spPr>
          </p:cxnSp>
          <p:cxnSp>
            <p:nvCxnSpPr>
              <p:cNvPr id="29" name="Lige forbindelse 244"/>
              <p:cNvCxnSpPr/>
              <p:nvPr/>
            </p:nvCxnSpPr>
            <p:spPr bwMode="auto">
              <a:xfrm>
                <a:off x="3113982" y="2841951"/>
                <a:ext cx="1955913" cy="1248"/>
              </a:xfrm>
              <a:prstGeom prst="line">
                <a:avLst/>
              </a:prstGeom>
              <a:noFill/>
              <a:ln w="3175" cap="flat" cmpd="sng" algn="ctr">
                <a:solidFill>
                  <a:sysClr val="window" lastClr="FFFFFF">
                    <a:lumMod val="85000"/>
                  </a:sysClr>
                </a:solidFill>
                <a:prstDash val="solid"/>
              </a:ln>
              <a:effectLst/>
            </p:spPr>
          </p:cxnSp>
          <p:cxnSp>
            <p:nvCxnSpPr>
              <p:cNvPr id="30" name="Lige forbindelse 245"/>
              <p:cNvCxnSpPr/>
              <p:nvPr/>
            </p:nvCxnSpPr>
            <p:spPr bwMode="auto">
              <a:xfrm>
                <a:off x="3113982" y="3173761"/>
                <a:ext cx="1955913" cy="1248"/>
              </a:xfrm>
              <a:prstGeom prst="line">
                <a:avLst/>
              </a:prstGeom>
              <a:noFill/>
              <a:ln w="3175" cap="flat" cmpd="sng" algn="ctr">
                <a:solidFill>
                  <a:sysClr val="window" lastClr="FFFFFF">
                    <a:lumMod val="85000"/>
                  </a:sysClr>
                </a:solidFill>
                <a:prstDash val="solid"/>
              </a:ln>
              <a:effectLst/>
            </p:spPr>
          </p:cxnSp>
          <p:cxnSp>
            <p:nvCxnSpPr>
              <p:cNvPr id="31" name="Lige forbindelse 246"/>
              <p:cNvCxnSpPr/>
              <p:nvPr/>
            </p:nvCxnSpPr>
            <p:spPr bwMode="auto">
              <a:xfrm>
                <a:off x="3113982" y="3504324"/>
                <a:ext cx="1955913" cy="1247"/>
              </a:xfrm>
              <a:prstGeom prst="line">
                <a:avLst/>
              </a:prstGeom>
              <a:noFill/>
              <a:ln w="3175" cap="flat" cmpd="sng" algn="ctr">
                <a:solidFill>
                  <a:sysClr val="window" lastClr="FFFFFF">
                    <a:lumMod val="85000"/>
                  </a:sysClr>
                </a:solidFill>
                <a:prstDash val="solid"/>
              </a:ln>
              <a:effectLst/>
            </p:spPr>
          </p:cxnSp>
          <p:cxnSp>
            <p:nvCxnSpPr>
              <p:cNvPr id="32" name="Lige forbindelse 247"/>
              <p:cNvCxnSpPr/>
              <p:nvPr/>
            </p:nvCxnSpPr>
            <p:spPr bwMode="auto">
              <a:xfrm>
                <a:off x="3113982" y="3836135"/>
                <a:ext cx="1955913" cy="1247"/>
              </a:xfrm>
              <a:prstGeom prst="line">
                <a:avLst/>
              </a:prstGeom>
              <a:noFill/>
              <a:ln w="3175" cap="flat" cmpd="sng" algn="ctr">
                <a:solidFill>
                  <a:sysClr val="window" lastClr="FFFFFF">
                    <a:lumMod val="85000"/>
                  </a:sysClr>
                </a:solidFill>
                <a:prstDash val="solid"/>
              </a:ln>
              <a:effectLst/>
            </p:spPr>
          </p:cxnSp>
          <p:cxnSp>
            <p:nvCxnSpPr>
              <p:cNvPr id="33" name="Lige forbindelse 248"/>
              <p:cNvCxnSpPr/>
              <p:nvPr/>
            </p:nvCxnSpPr>
            <p:spPr bwMode="auto">
              <a:xfrm>
                <a:off x="3113982" y="4166697"/>
                <a:ext cx="1955913" cy="1248"/>
              </a:xfrm>
              <a:prstGeom prst="line">
                <a:avLst/>
              </a:prstGeom>
              <a:noFill/>
              <a:ln w="3175" cap="flat" cmpd="sng" algn="ctr">
                <a:solidFill>
                  <a:sysClr val="window" lastClr="FFFFFF">
                    <a:lumMod val="85000"/>
                  </a:sysClr>
                </a:solidFill>
                <a:prstDash val="solid"/>
              </a:ln>
              <a:effectLst/>
            </p:spPr>
          </p:cxnSp>
          <p:cxnSp>
            <p:nvCxnSpPr>
              <p:cNvPr id="34" name="Lige forbindelse 249"/>
              <p:cNvCxnSpPr/>
              <p:nvPr/>
            </p:nvCxnSpPr>
            <p:spPr bwMode="auto">
              <a:xfrm>
                <a:off x="3177750" y="4497261"/>
                <a:ext cx="1828376" cy="1247"/>
              </a:xfrm>
              <a:prstGeom prst="line">
                <a:avLst/>
              </a:prstGeom>
              <a:noFill/>
              <a:ln w="3175" cap="flat" cmpd="sng" algn="ctr">
                <a:solidFill>
                  <a:sysClr val="window" lastClr="FFFFFF">
                    <a:lumMod val="85000"/>
                  </a:sysClr>
                </a:solidFill>
                <a:prstDash val="solid"/>
              </a:ln>
              <a:effectLst/>
            </p:spPr>
          </p:cxnSp>
          <p:cxnSp>
            <p:nvCxnSpPr>
              <p:cNvPr id="35" name="Lige forbindelse 250"/>
              <p:cNvCxnSpPr/>
              <p:nvPr/>
            </p:nvCxnSpPr>
            <p:spPr bwMode="auto">
              <a:xfrm>
                <a:off x="3113982" y="4827823"/>
                <a:ext cx="1955913" cy="2494"/>
              </a:xfrm>
              <a:prstGeom prst="line">
                <a:avLst/>
              </a:prstGeom>
              <a:noFill/>
              <a:ln w="3175" cap="flat" cmpd="sng" algn="ctr">
                <a:solidFill>
                  <a:sysClr val="window" lastClr="FFFFFF">
                    <a:lumMod val="85000"/>
                  </a:sysClr>
                </a:solidFill>
                <a:prstDash val="solid"/>
              </a:ln>
              <a:effectLst/>
            </p:spPr>
          </p:cxnSp>
        </p:grpSp>
        <p:grpSp>
          <p:nvGrpSpPr>
            <p:cNvPr id="18" name="Gruppe 58"/>
            <p:cNvGrpSpPr/>
            <p:nvPr/>
          </p:nvGrpSpPr>
          <p:grpSpPr>
            <a:xfrm>
              <a:off x="4915223" y="2023708"/>
              <a:ext cx="2026269" cy="2318929"/>
              <a:chOff x="3113982" y="2511388"/>
              <a:chExt cx="1955913" cy="2318929"/>
            </a:xfrm>
          </p:grpSpPr>
          <p:cxnSp>
            <p:nvCxnSpPr>
              <p:cNvPr id="20" name="Lige forbindelse 234"/>
              <p:cNvCxnSpPr/>
              <p:nvPr/>
            </p:nvCxnSpPr>
            <p:spPr bwMode="auto">
              <a:xfrm>
                <a:off x="3113982" y="2511388"/>
                <a:ext cx="1955913" cy="1247"/>
              </a:xfrm>
              <a:prstGeom prst="line">
                <a:avLst/>
              </a:prstGeom>
              <a:noFill/>
              <a:ln w="3175" cap="flat" cmpd="sng" algn="ctr">
                <a:solidFill>
                  <a:sysClr val="window" lastClr="FFFFFF">
                    <a:lumMod val="85000"/>
                  </a:sysClr>
                </a:solidFill>
                <a:prstDash val="solid"/>
              </a:ln>
              <a:effectLst/>
            </p:spPr>
          </p:cxnSp>
          <p:cxnSp>
            <p:nvCxnSpPr>
              <p:cNvPr id="21" name="Lige forbindelse 235"/>
              <p:cNvCxnSpPr/>
              <p:nvPr/>
            </p:nvCxnSpPr>
            <p:spPr bwMode="auto">
              <a:xfrm>
                <a:off x="3113982" y="2841951"/>
                <a:ext cx="1955913" cy="1248"/>
              </a:xfrm>
              <a:prstGeom prst="line">
                <a:avLst/>
              </a:prstGeom>
              <a:noFill/>
              <a:ln w="3175" cap="flat" cmpd="sng" algn="ctr">
                <a:solidFill>
                  <a:sysClr val="window" lastClr="FFFFFF">
                    <a:lumMod val="85000"/>
                  </a:sysClr>
                </a:solidFill>
                <a:prstDash val="solid"/>
              </a:ln>
              <a:effectLst/>
            </p:spPr>
          </p:cxnSp>
          <p:cxnSp>
            <p:nvCxnSpPr>
              <p:cNvPr id="22" name="Lige forbindelse 236"/>
              <p:cNvCxnSpPr/>
              <p:nvPr/>
            </p:nvCxnSpPr>
            <p:spPr bwMode="auto">
              <a:xfrm>
                <a:off x="3113982" y="3173761"/>
                <a:ext cx="1955913" cy="1248"/>
              </a:xfrm>
              <a:prstGeom prst="line">
                <a:avLst/>
              </a:prstGeom>
              <a:noFill/>
              <a:ln w="3175" cap="flat" cmpd="sng" algn="ctr">
                <a:solidFill>
                  <a:sysClr val="window" lastClr="FFFFFF">
                    <a:lumMod val="85000"/>
                  </a:sysClr>
                </a:solidFill>
                <a:prstDash val="solid"/>
              </a:ln>
              <a:effectLst/>
            </p:spPr>
          </p:cxnSp>
          <p:cxnSp>
            <p:nvCxnSpPr>
              <p:cNvPr id="23" name="Lige forbindelse 237"/>
              <p:cNvCxnSpPr/>
              <p:nvPr/>
            </p:nvCxnSpPr>
            <p:spPr bwMode="auto">
              <a:xfrm>
                <a:off x="3113982" y="3504324"/>
                <a:ext cx="1955913" cy="1247"/>
              </a:xfrm>
              <a:prstGeom prst="line">
                <a:avLst/>
              </a:prstGeom>
              <a:noFill/>
              <a:ln w="3175" cap="flat" cmpd="sng" algn="ctr">
                <a:solidFill>
                  <a:sysClr val="window" lastClr="FFFFFF">
                    <a:lumMod val="85000"/>
                  </a:sysClr>
                </a:solidFill>
                <a:prstDash val="solid"/>
              </a:ln>
              <a:effectLst/>
            </p:spPr>
          </p:cxnSp>
          <p:cxnSp>
            <p:nvCxnSpPr>
              <p:cNvPr id="24" name="Lige forbindelse 238"/>
              <p:cNvCxnSpPr/>
              <p:nvPr/>
            </p:nvCxnSpPr>
            <p:spPr bwMode="auto">
              <a:xfrm>
                <a:off x="3113982" y="3836135"/>
                <a:ext cx="1955913" cy="1247"/>
              </a:xfrm>
              <a:prstGeom prst="line">
                <a:avLst/>
              </a:prstGeom>
              <a:noFill/>
              <a:ln w="3175" cap="flat" cmpd="sng" algn="ctr">
                <a:solidFill>
                  <a:sysClr val="window" lastClr="FFFFFF">
                    <a:lumMod val="85000"/>
                  </a:sysClr>
                </a:solidFill>
                <a:prstDash val="solid"/>
              </a:ln>
              <a:effectLst/>
            </p:spPr>
          </p:cxnSp>
          <p:cxnSp>
            <p:nvCxnSpPr>
              <p:cNvPr id="25" name="Lige forbindelse 239"/>
              <p:cNvCxnSpPr/>
              <p:nvPr/>
            </p:nvCxnSpPr>
            <p:spPr bwMode="auto">
              <a:xfrm>
                <a:off x="3113982" y="4166697"/>
                <a:ext cx="1955913" cy="1248"/>
              </a:xfrm>
              <a:prstGeom prst="line">
                <a:avLst/>
              </a:prstGeom>
              <a:noFill/>
              <a:ln w="3175" cap="flat" cmpd="sng" algn="ctr">
                <a:solidFill>
                  <a:sysClr val="window" lastClr="FFFFFF">
                    <a:lumMod val="85000"/>
                  </a:sysClr>
                </a:solidFill>
                <a:prstDash val="solid"/>
              </a:ln>
              <a:effectLst/>
            </p:spPr>
          </p:cxnSp>
          <p:cxnSp>
            <p:nvCxnSpPr>
              <p:cNvPr id="26" name="Lige forbindelse 240"/>
              <p:cNvCxnSpPr/>
              <p:nvPr/>
            </p:nvCxnSpPr>
            <p:spPr bwMode="auto">
              <a:xfrm>
                <a:off x="3177750" y="4497261"/>
                <a:ext cx="1828376" cy="1247"/>
              </a:xfrm>
              <a:prstGeom prst="line">
                <a:avLst/>
              </a:prstGeom>
              <a:noFill/>
              <a:ln w="3175" cap="flat" cmpd="sng" algn="ctr">
                <a:solidFill>
                  <a:sysClr val="window" lastClr="FFFFFF">
                    <a:lumMod val="85000"/>
                  </a:sysClr>
                </a:solidFill>
                <a:prstDash val="solid"/>
              </a:ln>
              <a:effectLst/>
            </p:spPr>
          </p:cxnSp>
          <p:cxnSp>
            <p:nvCxnSpPr>
              <p:cNvPr id="27" name="Lige forbindelse 241"/>
              <p:cNvCxnSpPr/>
              <p:nvPr/>
            </p:nvCxnSpPr>
            <p:spPr bwMode="auto">
              <a:xfrm>
                <a:off x="3113982" y="4827823"/>
                <a:ext cx="1955913" cy="2494"/>
              </a:xfrm>
              <a:prstGeom prst="line">
                <a:avLst/>
              </a:prstGeom>
              <a:noFill/>
              <a:ln w="3175" cap="flat" cmpd="sng" algn="ctr">
                <a:solidFill>
                  <a:sysClr val="window" lastClr="FFFFFF">
                    <a:lumMod val="85000"/>
                  </a:sysClr>
                </a:solidFill>
                <a:prstDash val="solid"/>
              </a:ln>
              <a:effectLst/>
            </p:spPr>
          </p:cxnSp>
        </p:grpSp>
        <p:sp>
          <p:nvSpPr>
            <p:cNvPr id="19" name="Rektangel med afrundet hjørne i samme side 232"/>
            <p:cNvSpPr/>
            <p:nvPr/>
          </p:nvSpPr>
          <p:spPr>
            <a:xfrm rot="10800000">
              <a:off x="4888978" y="1460500"/>
              <a:ext cx="2194558" cy="3324860"/>
            </a:xfrm>
            <a:prstGeom prst="round2SameRect">
              <a:avLst>
                <a:gd name="adj1" fmla="val 9473"/>
                <a:gd name="adj2" fmla="val 0"/>
              </a:avLst>
            </a:prstGeom>
            <a:solidFill>
              <a:srgbClr val="FFFFFF"/>
            </a:solidFill>
            <a:ln w="9525" cap="flat" cmpd="sng" algn="ctr">
              <a:solidFill>
                <a:srgbClr val="E6E6E6">
                  <a:shade val="95000"/>
                  <a:satMod val="105000"/>
                </a:srgb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sysClr val="window" lastClr="FFFFFF"/>
                  </a:solidFill>
                  <a:effectLst/>
                  <a:uLnTx/>
                  <a:uFillTx/>
                  <a:ea typeface="+mn-ea"/>
                  <a:cs typeface="+mn-cs"/>
                </a:rPr>
                <a:t>#</a:t>
              </a:r>
            </a:p>
          </p:txBody>
        </p:sp>
      </p:grpSp>
      <p:cxnSp>
        <p:nvCxnSpPr>
          <p:cNvPr id="36" name="Lige forbindelse 339"/>
          <p:cNvCxnSpPr>
            <a:cxnSpLocks noChangeShapeType="1"/>
          </p:cNvCxnSpPr>
          <p:nvPr/>
        </p:nvCxnSpPr>
        <p:spPr bwMode="auto">
          <a:xfrm rot="10800000" flipH="1" flipV="1">
            <a:off x="1744128" y="2040036"/>
            <a:ext cx="2310685" cy="1111"/>
          </a:xfrm>
          <a:prstGeom prst="line">
            <a:avLst/>
          </a:prstGeom>
          <a:noFill/>
          <a:ln w="3175">
            <a:solidFill>
              <a:srgbClr val="C2C2C2"/>
            </a:solidFill>
            <a:round/>
            <a:headEnd/>
            <a:tailEnd/>
          </a:ln>
        </p:spPr>
      </p:cxnSp>
      <p:cxnSp>
        <p:nvCxnSpPr>
          <p:cNvPr id="37" name="Lige forbindelse 340"/>
          <p:cNvCxnSpPr>
            <a:cxnSpLocks noChangeShapeType="1"/>
          </p:cNvCxnSpPr>
          <p:nvPr/>
        </p:nvCxnSpPr>
        <p:spPr bwMode="auto">
          <a:xfrm rot="10800000" flipH="1" flipV="1">
            <a:off x="1744128" y="2334674"/>
            <a:ext cx="2310685" cy="1111"/>
          </a:xfrm>
          <a:prstGeom prst="line">
            <a:avLst/>
          </a:prstGeom>
          <a:noFill/>
          <a:ln w="3175">
            <a:solidFill>
              <a:srgbClr val="C2C2C2"/>
            </a:solidFill>
            <a:round/>
            <a:headEnd/>
            <a:tailEnd/>
          </a:ln>
        </p:spPr>
      </p:cxnSp>
      <p:cxnSp>
        <p:nvCxnSpPr>
          <p:cNvPr id="38" name="Lige forbindelse 341"/>
          <p:cNvCxnSpPr>
            <a:cxnSpLocks noChangeShapeType="1"/>
          </p:cNvCxnSpPr>
          <p:nvPr/>
        </p:nvCxnSpPr>
        <p:spPr bwMode="auto">
          <a:xfrm rot="10800000" flipH="1" flipV="1">
            <a:off x="1744128" y="2630425"/>
            <a:ext cx="2310685" cy="1111"/>
          </a:xfrm>
          <a:prstGeom prst="line">
            <a:avLst/>
          </a:prstGeom>
          <a:noFill/>
          <a:ln w="3175">
            <a:solidFill>
              <a:srgbClr val="C2C2C2"/>
            </a:solidFill>
            <a:round/>
            <a:headEnd/>
            <a:tailEnd/>
          </a:ln>
        </p:spPr>
      </p:cxnSp>
      <p:cxnSp>
        <p:nvCxnSpPr>
          <p:cNvPr id="39" name="Lige forbindelse 342"/>
          <p:cNvCxnSpPr>
            <a:cxnSpLocks noChangeShapeType="1"/>
          </p:cNvCxnSpPr>
          <p:nvPr/>
        </p:nvCxnSpPr>
        <p:spPr bwMode="auto">
          <a:xfrm rot="10800000" flipH="1" flipV="1">
            <a:off x="1744128" y="2925062"/>
            <a:ext cx="2310685" cy="1111"/>
          </a:xfrm>
          <a:prstGeom prst="line">
            <a:avLst/>
          </a:prstGeom>
          <a:noFill/>
          <a:ln w="3175">
            <a:solidFill>
              <a:srgbClr val="C2C2C2"/>
            </a:solidFill>
            <a:round/>
            <a:headEnd/>
            <a:tailEnd/>
          </a:ln>
        </p:spPr>
      </p:cxnSp>
      <p:cxnSp>
        <p:nvCxnSpPr>
          <p:cNvPr id="40" name="Lige forbindelse 343"/>
          <p:cNvCxnSpPr>
            <a:cxnSpLocks noChangeShapeType="1"/>
          </p:cNvCxnSpPr>
          <p:nvPr/>
        </p:nvCxnSpPr>
        <p:spPr bwMode="auto">
          <a:xfrm rot="10800000" flipH="1" flipV="1">
            <a:off x="1744128" y="3220814"/>
            <a:ext cx="2310685" cy="1111"/>
          </a:xfrm>
          <a:prstGeom prst="line">
            <a:avLst/>
          </a:prstGeom>
          <a:noFill/>
          <a:ln w="3175">
            <a:solidFill>
              <a:srgbClr val="C2C2C2"/>
            </a:solidFill>
            <a:round/>
            <a:headEnd/>
            <a:tailEnd/>
          </a:ln>
        </p:spPr>
      </p:cxnSp>
      <p:cxnSp>
        <p:nvCxnSpPr>
          <p:cNvPr id="41" name="Lige forbindelse 344"/>
          <p:cNvCxnSpPr>
            <a:cxnSpLocks noChangeShapeType="1"/>
          </p:cNvCxnSpPr>
          <p:nvPr/>
        </p:nvCxnSpPr>
        <p:spPr bwMode="auto">
          <a:xfrm rot="10800000" flipH="1" flipV="1">
            <a:off x="1744128" y="3515453"/>
            <a:ext cx="2310685" cy="1111"/>
          </a:xfrm>
          <a:prstGeom prst="line">
            <a:avLst/>
          </a:prstGeom>
          <a:noFill/>
          <a:ln w="3175">
            <a:solidFill>
              <a:srgbClr val="C2C2C2"/>
            </a:solidFill>
            <a:round/>
            <a:headEnd/>
            <a:tailEnd/>
          </a:ln>
        </p:spPr>
      </p:cxnSp>
      <p:cxnSp>
        <p:nvCxnSpPr>
          <p:cNvPr id="42" name="Lige forbindelse 345"/>
          <p:cNvCxnSpPr>
            <a:cxnSpLocks noChangeShapeType="1"/>
          </p:cNvCxnSpPr>
          <p:nvPr/>
        </p:nvCxnSpPr>
        <p:spPr bwMode="auto">
          <a:xfrm rot="10800000" flipH="1" flipV="1">
            <a:off x="1744128" y="4104730"/>
            <a:ext cx="2310685" cy="2223"/>
          </a:xfrm>
          <a:prstGeom prst="line">
            <a:avLst/>
          </a:prstGeom>
          <a:noFill/>
          <a:ln w="3175">
            <a:solidFill>
              <a:srgbClr val="C2C2C2"/>
            </a:solidFill>
            <a:round/>
            <a:headEnd/>
            <a:tailEnd/>
          </a:ln>
        </p:spPr>
      </p:cxnSp>
      <p:cxnSp>
        <p:nvCxnSpPr>
          <p:cNvPr id="43" name="Lige forbindelse 346"/>
          <p:cNvCxnSpPr>
            <a:cxnSpLocks noChangeShapeType="1"/>
          </p:cNvCxnSpPr>
          <p:nvPr/>
        </p:nvCxnSpPr>
        <p:spPr bwMode="auto">
          <a:xfrm rot="10800000" flipH="1" flipV="1">
            <a:off x="1744128" y="3843306"/>
            <a:ext cx="2310685" cy="2223"/>
          </a:xfrm>
          <a:prstGeom prst="line">
            <a:avLst/>
          </a:prstGeom>
          <a:noFill/>
          <a:ln w="3175">
            <a:solidFill>
              <a:srgbClr val="C2C2C2"/>
            </a:solidFill>
            <a:round/>
            <a:headEnd/>
            <a:tailEnd/>
          </a:ln>
        </p:spPr>
      </p:cxnSp>
      <p:cxnSp>
        <p:nvCxnSpPr>
          <p:cNvPr id="44" name="Lige forbindelse 334"/>
          <p:cNvCxnSpPr>
            <a:cxnSpLocks noChangeShapeType="1"/>
          </p:cNvCxnSpPr>
          <p:nvPr/>
        </p:nvCxnSpPr>
        <p:spPr bwMode="auto">
          <a:xfrm rot="10800000" flipH="1" flipV="1">
            <a:off x="1744114" y="4399252"/>
            <a:ext cx="2310685" cy="1111"/>
          </a:xfrm>
          <a:prstGeom prst="line">
            <a:avLst/>
          </a:prstGeom>
          <a:noFill/>
          <a:ln w="3175">
            <a:solidFill>
              <a:srgbClr val="C2C2C2"/>
            </a:solidFill>
            <a:round/>
            <a:headEnd/>
            <a:tailEnd/>
          </a:ln>
        </p:spPr>
      </p:cxnSp>
      <p:cxnSp>
        <p:nvCxnSpPr>
          <p:cNvPr id="45" name="Lige forbindelse 335"/>
          <p:cNvCxnSpPr>
            <a:cxnSpLocks noChangeShapeType="1"/>
          </p:cNvCxnSpPr>
          <p:nvPr/>
        </p:nvCxnSpPr>
        <p:spPr bwMode="auto">
          <a:xfrm rot="10800000" flipH="1" flipV="1">
            <a:off x="1744114" y="4695003"/>
            <a:ext cx="2310685" cy="1111"/>
          </a:xfrm>
          <a:prstGeom prst="line">
            <a:avLst/>
          </a:prstGeom>
          <a:noFill/>
          <a:ln w="3175">
            <a:solidFill>
              <a:srgbClr val="C2C2C2"/>
            </a:solidFill>
            <a:round/>
            <a:headEnd/>
            <a:tailEnd/>
          </a:ln>
        </p:spPr>
      </p:cxnSp>
      <p:cxnSp>
        <p:nvCxnSpPr>
          <p:cNvPr id="46" name="Lige forbindelse 336"/>
          <p:cNvCxnSpPr>
            <a:cxnSpLocks noChangeShapeType="1"/>
          </p:cNvCxnSpPr>
          <p:nvPr/>
        </p:nvCxnSpPr>
        <p:spPr bwMode="auto">
          <a:xfrm rot="10800000" flipH="1" flipV="1">
            <a:off x="1744114" y="4989641"/>
            <a:ext cx="2310685" cy="1111"/>
          </a:xfrm>
          <a:prstGeom prst="line">
            <a:avLst/>
          </a:prstGeom>
          <a:noFill/>
          <a:ln w="3175">
            <a:solidFill>
              <a:srgbClr val="C2C2C2"/>
            </a:solidFill>
            <a:round/>
            <a:headEnd/>
            <a:tailEnd/>
          </a:ln>
        </p:spPr>
      </p:cxnSp>
      <p:cxnSp>
        <p:nvCxnSpPr>
          <p:cNvPr id="47" name="Lige forbindelse 337"/>
          <p:cNvCxnSpPr>
            <a:cxnSpLocks noChangeShapeType="1"/>
          </p:cNvCxnSpPr>
          <p:nvPr/>
        </p:nvCxnSpPr>
        <p:spPr bwMode="auto">
          <a:xfrm rot="10800000" flipH="1" flipV="1">
            <a:off x="1744114" y="5285392"/>
            <a:ext cx="2310685" cy="1111"/>
          </a:xfrm>
          <a:prstGeom prst="line">
            <a:avLst/>
          </a:prstGeom>
          <a:noFill/>
          <a:ln w="3175">
            <a:solidFill>
              <a:srgbClr val="C2C2C2"/>
            </a:solidFill>
            <a:round/>
            <a:headEnd/>
            <a:tailEnd/>
          </a:ln>
        </p:spPr>
      </p:cxnSp>
      <p:cxnSp>
        <p:nvCxnSpPr>
          <p:cNvPr id="48" name="Lige forbindelse 338"/>
          <p:cNvCxnSpPr>
            <a:cxnSpLocks noChangeShapeType="1"/>
          </p:cNvCxnSpPr>
          <p:nvPr/>
        </p:nvCxnSpPr>
        <p:spPr bwMode="auto">
          <a:xfrm rot="10800000" flipH="1" flipV="1">
            <a:off x="1744114" y="5580030"/>
            <a:ext cx="2310685" cy="1111"/>
          </a:xfrm>
          <a:prstGeom prst="line">
            <a:avLst/>
          </a:prstGeom>
          <a:noFill/>
          <a:ln w="3175">
            <a:solidFill>
              <a:srgbClr val="C2C2C2"/>
            </a:solidFill>
            <a:round/>
            <a:headEnd/>
            <a:tailEnd/>
          </a:ln>
        </p:spPr>
      </p:cxnSp>
      <p:sp>
        <p:nvSpPr>
          <p:cNvPr id="49" name="Tekstboks 71"/>
          <p:cNvSpPr txBox="1">
            <a:spLocks noChangeArrowheads="1"/>
          </p:cNvSpPr>
          <p:nvPr/>
        </p:nvSpPr>
        <p:spPr bwMode="auto">
          <a:xfrm>
            <a:off x="1658669" y="2009480"/>
            <a:ext cx="2800312" cy="321974"/>
          </a:xfrm>
          <a:prstGeom prst="rect">
            <a:avLst/>
          </a:prstGeom>
          <a:noFill/>
          <a:ln w="9525">
            <a:noFill/>
            <a:miter lim="800000"/>
            <a:headEnd/>
            <a:tailEnd/>
          </a:ln>
        </p:spPr>
        <p:txBody>
          <a:bodyPr>
            <a:prstTxWarp prst="textNoShape">
              <a:avLst/>
            </a:prstTxWarp>
          </a:bodyPr>
          <a:lstStyle/>
          <a:p>
            <a:pPr marL="114300" indent="-114300" defTabSz="914400" fontAlgn="auto">
              <a:spcBef>
                <a:spcPts val="0"/>
              </a:spcBef>
              <a:spcAft>
                <a:spcPts val="0"/>
              </a:spcAft>
              <a:buFont typeface="Arial"/>
              <a:buChar char="•"/>
              <a:defRPr/>
            </a:pPr>
            <a:endParaRPr lang="en-US" sz="1200" b="1" kern="0" noProof="1">
              <a:latin typeface="Arial Narrow"/>
              <a:cs typeface="Arial Narrow"/>
            </a:endParaRPr>
          </a:p>
        </p:txBody>
      </p:sp>
      <p:sp>
        <p:nvSpPr>
          <p:cNvPr id="50" name="Tekstboks 72"/>
          <p:cNvSpPr txBox="1">
            <a:spLocks noChangeArrowheads="1"/>
          </p:cNvSpPr>
          <p:nvPr/>
        </p:nvSpPr>
        <p:spPr bwMode="auto">
          <a:xfrm>
            <a:off x="1627847" y="2633052"/>
            <a:ext cx="2569569" cy="323165"/>
          </a:xfrm>
          <a:prstGeom prst="rect">
            <a:avLst/>
          </a:prstGeom>
          <a:noFill/>
          <a:ln w="9525">
            <a:noFill/>
            <a:miter lim="800000"/>
            <a:headEnd/>
            <a:tailEnd/>
          </a:ln>
        </p:spPr>
        <p:txBody>
          <a:bodyPr>
            <a:prstTxWarp prst="textNoShape">
              <a:avLst/>
            </a:prstTxWarp>
            <a:spAutoFit/>
          </a:bodyPr>
          <a:lstStyle/>
          <a:p>
            <a:pPr marL="114300" indent="-114300" defTabSz="914400" fontAlgn="auto">
              <a:spcBef>
                <a:spcPts val="0"/>
              </a:spcBef>
              <a:spcAft>
                <a:spcPts val="0"/>
              </a:spcAft>
              <a:buFont typeface="Arial"/>
              <a:buChar char="•"/>
              <a:defRPr/>
            </a:pPr>
            <a:r>
              <a:rPr lang="en-US" sz="1500" b="1" dirty="0" smtClean="0"/>
              <a:t>On-Demand Scaling</a:t>
            </a:r>
            <a:endParaRPr lang="en-US" sz="1500" b="1" kern="0" noProof="1">
              <a:cs typeface="Arial Narrow"/>
            </a:endParaRPr>
          </a:p>
        </p:txBody>
      </p:sp>
      <p:sp>
        <p:nvSpPr>
          <p:cNvPr id="52" name="Tekstboks 73"/>
          <p:cNvSpPr txBox="1">
            <a:spLocks noChangeArrowheads="1"/>
          </p:cNvSpPr>
          <p:nvPr/>
        </p:nvSpPr>
        <p:spPr bwMode="auto">
          <a:xfrm>
            <a:off x="1615290" y="4964717"/>
            <a:ext cx="2724967" cy="323165"/>
          </a:xfrm>
          <a:prstGeom prst="rect">
            <a:avLst/>
          </a:prstGeom>
          <a:noFill/>
          <a:ln w="9525">
            <a:noFill/>
            <a:miter lim="800000"/>
            <a:headEnd/>
            <a:tailEnd/>
          </a:ln>
        </p:spPr>
        <p:txBody>
          <a:bodyPr>
            <a:prstTxWarp prst="textNoShape">
              <a:avLst/>
            </a:prstTxWarp>
            <a:spAutoFit/>
          </a:bodyPr>
          <a:lstStyle/>
          <a:p>
            <a:pPr>
              <a:buFont typeface="Arial" pitchFamily="34" charset="0"/>
              <a:buChar char="•"/>
            </a:pPr>
            <a:r>
              <a:rPr lang="en-US" sz="1500" b="1" dirty="0" smtClean="0"/>
              <a:t> Zero-Trust Architecture </a:t>
            </a:r>
          </a:p>
        </p:txBody>
      </p:sp>
      <p:sp>
        <p:nvSpPr>
          <p:cNvPr id="53" name="Tekstboks 73"/>
          <p:cNvSpPr txBox="1">
            <a:spLocks noChangeArrowheads="1"/>
          </p:cNvSpPr>
          <p:nvPr/>
        </p:nvSpPr>
        <p:spPr bwMode="auto">
          <a:xfrm>
            <a:off x="1627847" y="3226060"/>
            <a:ext cx="2724967" cy="291883"/>
          </a:xfrm>
          <a:prstGeom prst="rect">
            <a:avLst/>
          </a:prstGeom>
          <a:noFill/>
          <a:ln w="9525">
            <a:noFill/>
            <a:miter lim="800000"/>
            <a:headEnd/>
            <a:tailEnd/>
          </a:ln>
        </p:spPr>
        <p:txBody>
          <a:bodyPr>
            <a:prstTxWarp prst="textNoShape">
              <a:avLst/>
            </a:prstTxWarp>
          </a:bodyPr>
          <a:lstStyle/>
          <a:p>
            <a:pPr marL="114300" indent="-114300" defTabSz="914400" fontAlgn="auto">
              <a:spcBef>
                <a:spcPts val="0"/>
              </a:spcBef>
              <a:spcAft>
                <a:spcPts val="0"/>
              </a:spcAft>
              <a:buFont typeface="Arial"/>
              <a:buChar char="•"/>
              <a:defRPr/>
            </a:pPr>
            <a:r>
              <a:rPr lang="en-US" sz="1500" b="1" dirty="0" smtClean="0"/>
              <a:t>Integrated Monitoring</a:t>
            </a:r>
            <a:endParaRPr lang="en-US" sz="1500" b="1" kern="0" noProof="1">
              <a:cs typeface="Arial Narrow"/>
            </a:endParaRPr>
          </a:p>
        </p:txBody>
      </p:sp>
      <p:sp>
        <p:nvSpPr>
          <p:cNvPr id="54" name="Tekstboks 73"/>
          <p:cNvSpPr txBox="1">
            <a:spLocks noChangeArrowheads="1"/>
          </p:cNvSpPr>
          <p:nvPr/>
        </p:nvSpPr>
        <p:spPr bwMode="auto">
          <a:xfrm>
            <a:off x="1627847" y="3818208"/>
            <a:ext cx="2724967" cy="291883"/>
          </a:xfrm>
          <a:prstGeom prst="rect">
            <a:avLst/>
          </a:prstGeom>
          <a:noFill/>
          <a:ln w="9525">
            <a:noFill/>
            <a:miter lim="800000"/>
            <a:headEnd/>
            <a:tailEnd/>
          </a:ln>
        </p:spPr>
        <p:txBody>
          <a:bodyPr>
            <a:prstTxWarp prst="textNoShape">
              <a:avLst/>
            </a:prstTxWarp>
          </a:bodyPr>
          <a:lstStyle/>
          <a:p>
            <a:pPr marL="114300" indent="-114300" defTabSz="914400" fontAlgn="auto">
              <a:spcBef>
                <a:spcPts val="0"/>
              </a:spcBef>
              <a:spcAft>
                <a:spcPts val="0"/>
              </a:spcAft>
              <a:buFont typeface="Arial"/>
              <a:buChar char="•"/>
              <a:defRPr/>
            </a:pPr>
            <a:r>
              <a:rPr lang="en-US" sz="1500" b="1" dirty="0" smtClean="0"/>
              <a:t>Business Continuity</a:t>
            </a:r>
            <a:endParaRPr lang="en-US" sz="1500" b="1" kern="0" noProof="1">
              <a:cs typeface="Arial Narrow"/>
            </a:endParaRPr>
          </a:p>
        </p:txBody>
      </p:sp>
      <p:sp>
        <p:nvSpPr>
          <p:cNvPr id="55" name="Rektangel 289"/>
          <p:cNvSpPr>
            <a:spLocks noChangeArrowheads="1"/>
          </p:cNvSpPr>
          <p:nvPr/>
        </p:nvSpPr>
        <p:spPr bwMode="auto">
          <a:xfrm flipV="1">
            <a:off x="7712167" y="1917424"/>
            <a:ext cx="577649" cy="1629100"/>
          </a:xfrm>
          <a:prstGeom prst="rect">
            <a:avLst/>
          </a:prstGeom>
          <a:solidFill>
            <a:srgbClr val="BFEAFF"/>
          </a:solidFill>
          <a:ln w="9525">
            <a:noFill/>
            <a:miter lim="800000"/>
            <a:headEnd/>
            <a:tailEnd/>
          </a:ln>
          <a:effectLst>
            <a:outerShdw blurRad="63500" dist="38100" dir="5400000" algn="t" rotWithShape="0">
              <a:srgbClr val="000000">
                <a:alpha val="39999"/>
              </a:srgbClr>
            </a:outerShdw>
          </a:effectLst>
        </p:spPr>
        <p:txBody>
          <a:bodyPr vert="vert270"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noProof="0" dirty="0" smtClean="0">
                <a:ln>
                  <a:noFill/>
                </a:ln>
                <a:solidFill>
                  <a:srgbClr val="000000"/>
                </a:solidFill>
                <a:effectLst/>
                <a:uLnTx/>
                <a:uFillTx/>
                <a:latin typeface="Arial Narrow"/>
                <a:cs typeface="Arial Narrow"/>
              </a:rPr>
              <a:t>Service Providers</a:t>
            </a:r>
            <a:endParaRPr kumimoji="0" lang="en-US" sz="1600" b="1" i="0" u="none" strike="noStrike" kern="0" cap="none" spc="0" normalizeH="0" baseline="0" noProof="0" dirty="0">
              <a:ln>
                <a:noFill/>
              </a:ln>
              <a:solidFill>
                <a:srgbClr val="000000"/>
              </a:solidFill>
              <a:effectLst/>
              <a:uLnTx/>
              <a:uFillTx/>
              <a:latin typeface="Arial Narrow"/>
              <a:cs typeface="Arial Narrow"/>
            </a:endParaRPr>
          </a:p>
        </p:txBody>
      </p:sp>
      <p:grpSp>
        <p:nvGrpSpPr>
          <p:cNvPr id="65" name="Group 64"/>
          <p:cNvGrpSpPr/>
          <p:nvPr/>
        </p:nvGrpSpPr>
        <p:grpSpPr>
          <a:xfrm>
            <a:off x="4042237" y="1297065"/>
            <a:ext cx="3818041" cy="4842942"/>
            <a:chOff x="4073059" y="1266243"/>
            <a:chExt cx="3818041" cy="4842942"/>
          </a:xfrm>
        </p:grpSpPr>
        <p:grpSp>
          <p:nvGrpSpPr>
            <p:cNvPr id="66" name="Gruppe 251"/>
            <p:cNvGrpSpPr>
              <a:grpSpLocks/>
            </p:cNvGrpSpPr>
            <p:nvPr/>
          </p:nvGrpSpPr>
          <p:grpSpPr bwMode="auto">
            <a:xfrm flipH="1">
              <a:off x="4356319" y="1693123"/>
              <a:ext cx="164315" cy="4135392"/>
              <a:chOff x="2330279" y="2173561"/>
              <a:chExt cx="87322" cy="3699412"/>
            </a:xfrm>
          </p:grpSpPr>
          <p:grpSp>
            <p:nvGrpSpPr>
              <p:cNvPr id="174" name="Gruppe 165"/>
              <p:cNvGrpSpPr>
                <a:grpSpLocks/>
              </p:cNvGrpSpPr>
              <p:nvPr/>
            </p:nvGrpSpPr>
            <p:grpSpPr bwMode="auto">
              <a:xfrm rot="-5400000">
                <a:off x="1467207" y="3036633"/>
                <a:ext cx="1813458" cy="87314"/>
                <a:chOff x="2491846" y="1650470"/>
                <a:chExt cx="1813458" cy="87314"/>
              </a:xfrm>
            </p:grpSpPr>
            <p:sp>
              <p:nvSpPr>
                <p:cNvPr id="187" name="Freeform 149"/>
                <p:cNvSpPr>
                  <a:spLocks/>
                </p:cNvSpPr>
                <p:nvPr/>
              </p:nvSpPr>
              <p:spPr bwMode="auto">
                <a:xfrm>
                  <a:off x="4216404"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8" name="Freeform 149"/>
                <p:cNvSpPr>
                  <a:spLocks/>
                </p:cNvSpPr>
                <p:nvPr/>
              </p:nvSpPr>
              <p:spPr bwMode="auto">
                <a:xfrm>
                  <a:off x="4043950"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9" name="Freeform 149"/>
                <p:cNvSpPr>
                  <a:spLocks/>
                </p:cNvSpPr>
                <p:nvPr/>
              </p:nvSpPr>
              <p:spPr bwMode="auto">
                <a:xfrm>
                  <a:off x="3871494"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0" name="Freeform 149"/>
                <p:cNvSpPr>
                  <a:spLocks/>
                </p:cNvSpPr>
                <p:nvPr/>
              </p:nvSpPr>
              <p:spPr bwMode="auto">
                <a:xfrm>
                  <a:off x="3699038"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1" name="Freeform 149"/>
                <p:cNvSpPr>
                  <a:spLocks/>
                </p:cNvSpPr>
                <p:nvPr/>
              </p:nvSpPr>
              <p:spPr bwMode="auto">
                <a:xfrm>
                  <a:off x="3526582"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2" name="Freeform 149"/>
                <p:cNvSpPr>
                  <a:spLocks/>
                </p:cNvSpPr>
                <p:nvPr/>
              </p:nvSpPr>
              <p:spPr bwMode="auto">
                <a:xfrm>
                  <a:off x="3354126"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3" name="Freeform 149"/>
                <p:cNvSpPr>
                  <a:spLocks/>
                </p:cNvSpPr>
                <p:nvPr/>
              </p:nvSpPr>
              <p:spPr bwMode="auto">
                <a:xfrm>
                  <a:off x="3181670"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4" name="Freeform 149"/>
                <p:cNvSpPr>
                  <a:spLocks/>
                </p:cNvSpPr>
                <p:nvPr/>
              </p:nvSpPr>
              <p:spPr bwMode="auto">
                <a:xfrm>
                  <a:off x="3009214"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5" name="Freeform 149"/>
                <p:cNvSpPr>
                  <a:spLocks/>
                </p:cNvSpPr>
                <p:nvPr/>
              </p:nvSpPr>
              <p:spPr bwMode="auto">
                <a:xfrm>
                  <a:off x="2836758"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6" name="Freeform 149"/>
                <p:cNvSpPr>
                  <a:spLocks/>
                </p:cNvSpPr>
                <p:nvPr/>
              </p:nvSpPr>
              <p:spPr bwMode="auto">
                <a:xfrm>
                  <a:off x="2664302" y="1650472"/>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97" name="Freeform 149"/>
                <p:cNvSpPr>
                  <a:spLocks/>
                </p:cNvSpPr>
                <p:nvPr/>
              </p:nvSpPr>
              <p:spPr bwMode="auto">
                <a:xfrm>
                  <a:off x="2491846" y="1650470"/>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75" name="Gruppe 165"/>
              <p:cNvGrpSpPr>
                <a:grpSpLocks/>
              </p:cNvGrpSpPr>
              <p:nvPr/>
            </p:nvGrpSpPr>
            <p:grpSpPr bwMode="auto">
              <a:xfrm rot="-5400000">
                <a:off x="1467214" y="4922587"/>
                <a:ext cx="1813457" cy="87316"/>
                <a:chOff x="2491846" y="1650471"/>
                <a:chExt cx="1813457" cy="87316"/>
              </a:xfrm>
            </p:grpSpPr>
            <p:sp>
              <p:nvSpPr>
                <p:cNvPr id="176" name="Freeform 149"/>
                <p:cNvSpPr>
                  <a:spLocks/>
                </p:cNvSpPr>
                <p:nvPr/>
              </p:nvSpPr>
              <p:spPr bwMode="auto">
                <a:xfrm>
                  <a:off x="4216403"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77" name="Freeform 149"/>
                <p:cNvSpPr>
                  <a:spLocks/>
                </p:cNvSpPr>
                <p:nvPr/>
              </p:nvSpPr>
              <p:spPr bwMode="auto">
                <a:xfrm>
                  <a:off x="4043950"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78" name="Freeform 149"/>
                <p:cNvSpPr>
                  <a:spLocks/>
                </p:cNvSpPr>
                <p:nvPr/>
              </p:nvSpPr>
              <p:spPr bwMode="auto">
                <a:xfrm>
                  <a:off x="3871494"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79" name="Freeform 149"/>
                <p:cNvSpPr>
                  <a:spLocks/>
                </p:cNvSpPr>
                <p:nvPr/>
              </p:nvSpPr>
              <p:spPr bwMode="auto">
                <a:xfrm>
                  <a:off x="3699038"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0" name="Freeform 149"/>
                <p:cNvSpPr>
                  <a:spLocks/>
                </p:cNvSpPr>
                <p:nvPr/>
              </p:nvSpPr>
              <p:spPr bwMode="auto">
                <a:xfrm>
                  <a:off x="3526582"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1" name="Freeform 149"/>
                <p:cNvSpPr>
                  <a:spLocks/>
                </p:cNvSpPr>
                <p:nvPr/>
              </p:nvSpPr>
              <p:spPr bwMode="auto">
                <a:xfrm>
                  <a:off x="3354126"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2" name="Freeform 149"/>
                <p:cNvSpPr>
                  <a:spLocks/>
                </p:cNvSpPr>
                <p:nvPr/>
              </p:nvSpPr>
              <p:spPr bwMode="auto">
                <a:xfrm>
                  <a:off x="3181670"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3" name="Freeform 149"/>
                <p:cNvSpPr>
                  <a:spLocks/>
                </p:cNvSpPr>
                <p:nvPr/>
              </p:nvSpPr>
              <p:spPr bwMode="auto">
                <a:xfrm>
                  <a:off x="3009214"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4" name="Freeform 149"/>
                <p:cNvSpPr>
                  <a:spLocks/>
                </p:cNvSpPr>
                <p:nvPr/>
              </p:nvSpPr>
              <p:spPr bwMode="auto">
                <a:xfrm>
                  <a:off x="2836758"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5" name="Freeform 149"/>
                <p:cNvSpPr>
                  <a:spLocks/>
                </p:cNvSpPr>
                <p:nvPr/>
              </p:nvSpPr>
              <p:spPr bwMode="auto">
                <a:xfrm>
                  <a:off x="2664302" y="1650475"/>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86" name="Freeform 149"/>
                <p:cNvSpPr>
                  <a:spLocks/>
                </p:cNvSpPr>
                <p:nvPr/>
              </p:nvSpPr>
              <p:spPr bwMode="auto">
                <a:xfrm>
                  <a:off x="2491846" y="1650471"/>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grpSp>
          <p:nvGrpSpPr>
            <p:cNvPr id="67" name="Gruppe 57"/>
            <p:cNvGrpSpPr/>
            <p:nvPr/>
          </p:nvGrpSpPr>
          <p:grpSpPr bwMode="auto">
            <a:xfrm rot="16200000">
              <a:off x="4211535" y="2512288"/>
              <a:ext cx="4471562" cy="2283594"/>
              <a:chOff x="3113982" y="2511388"/>
              <a:chExt cx="1955913" cy="2318929"/>
            </a:xfrm>
          </p:grpSpPr>
          <p:cxnSp>
            <p:nvCxnSpPr>
              <p:cNvPr id="166" name="Lige forbindelse 110"/>
              <p:cNvCxnSpPr/>
              <p:nvPr/>
            </p:nvCxnSpPr>
            <p:spPr bwMode="auto">
              <a:xfrm>
                <a:off x="3113982" y="2511388"/>
                <a:ext cx="1955913" cy="1247"/>
              </a:xfrm>
              <a:prstGeom prst="line">
                <a:avLst/>
              </a:prstGeom>
              <a:noFill/>
              <a:ln w="3175" cap="flat" cmpd="sng" algn="ctr">
                <a:solidFill>
                  <a:sysClr val="window" lastClr="FFFFFF">
                    <a:lumMod val="85000"/>
                  </a:sysClr>
                </a:solidFill>
                <a:prstDash val="solid"/>
              </a:ln>
              <a:effectLst/>
            </p:spPr>
          </p:cxnSp>
          <p:cxnSp>
            <p:nvCxnSpPr>
              <p:cNvPr id="167" name="Lige forbindelse 111"/>
              <p:cNvCxnSpPr/>
              <p:nvPr/>
            </p:nvCxnSpPr>
            <p:spPr bwMode="auto">
              <a:xfrm>
                <a:off x="3113982" y="2841951"/>
                <a:ext cx="1955913" cy="1248"/>
              </a:xfrm>
              <a:prstGeom prst="line">
                <a:avLst/>
              </a:prstGeom>
              <a:noFill/>
              <a:ln w="3175" cap="flat" cmpd="sng" algn="ctr">
                <a:solidFill>
                  <a:sysClr val="window" lastClr="FFFFFF">
                    <a:lumMod val="85000"/>
                  </a:sysClr>
                </a:solidFill>
                <a:prstDash val="solid"/>
              </a:ln>
              <a:effectLst/>
            </p:spPr>
          </p:cxnSp>
          <p:cxnSp>
            <p:nvCxnSpPr>
              <p:cNvPr id="168" name="Lige forbindelse 112"/>
              <p:cNvCxnSpPr/>
              <p:nvPr/>
            </p:nvCxnSpPr>
            <p:spPr bwMode="auto">
              <a:xfrm>
                <a:off x="3113982" y="3173761"/>
                <a:ext cx="1955913" cy="1248"/>
              </a:xfrm>
              <a:prstGeom prst="line">
                <a:avLst/>
              </a:prstGeom>
              <a:noFill/>
              <a:ln w="3175" cap="flat" cmpd="sng" algn="ctr">
                <a:solidFill>
                  <a:sysClr val="window" lastClr="FFFFFF">
                    <a:lumMod val="85000"/>
                  </a:sysClr>
                </a:solidFill>
                <a:prstDash val="solid"/>
              </a:ln>
              <a:effectLst/>
            </p:spPr>
          </p:cxnSp>
          <p:cxnSp>
            <p:nvCxnSpPr>
              <p:cNvPr id="169" name="Lige forbindelse 113"/>
              <p:cNvCxnSpPr/>
              <p:nvPr/>
            </p:nvCxnSpPr>
            <p:spPr bwMode="auto">
              <a:xfrm>
                <a:off x="3113982" y="3504324"/>
                <a:ext cx="1955913" cy="1247"/>
              </a:xfrm>
              <a:prstGeom prst="line">
                <a:avLst/>
              </a:prstGeom>
              <a:noFill/>
              <a:ln w="3175" cap="flat" cmpd="sng" algn="ctr">
                <a:solidFill>
                  <a:sysClr val="window" lastClr="FFFFFF">
                    <a:lumMod val="85000"/>
                  </a:sysClr>
                </a:solidFill>
                <a:prstDash val="solid"/>
              </a:ln>
              <a:effectLst/>
            </p:spPr>
          </p:cxnSp>
          <p:cxnSp>
            <p:nvCxnSpPr>
              <p:cNvPr id="170" name="Lige forbindelse 114"/>
              <p:cNvCxnSpPr/>
              <p:nvPr/>
            </p:nvCxnSpPr>
            <p:spPr bwMode="auto">
              <a:xfrm>
                <a:off x="3113982" y="3836135"/>
                <a:ext cx="1955913" cy="1247"/>
              </a:xfrm>
              <a:prstGeom prst="line">
                <a:avLst/>
              </a:prstGeom>
              <a:noFill/>
              <a:ln w="3175" cap="flat" cmpd="sng" algn="ctr">
                <a:solidFill>
                  <a:sysClr val="window" lastClr="FFFFFF">
                    <a:lumMod val="85000"/>
                  </a:sysClr>
                </a:solidFill>
                <a:prstDash val="solid"/>
              </a:ln>
              <a:effectLst/>
            </p:spPr>
          </p:cxnSp>
          <p:cxnSp>
            <p:nvCxnSpPr>
              <p:cNvPr id="171" name="Lige forbindelse 115"/>
              <p:cNvCxnSpPr/>
              <p:nvPr/>
            </p:nvCxnSpPr>
            <p:spPr bwMode="auto">
              <a:xfrm>
                <a:off x="3113982" y="4166697"/>
                <a:ext cx="1955913" cy="1248"/>
              </a:xfrm>
              <a:prstGeom prst="line">
                <a:avLst/>
              </a:prstGeom>
              <a:noFill/>
              <a:ln w="3175" cap="flat" cmpd="sng" algn="ctr">
                <a:solidFill>
                  <a:sysClr val="window" lastClr="FFFFFF">
                    <a:lumMod val="85000"/>
                  </a:sysClr>
                </a:solidFill>
                <a:prstDash val="solid"/>
              </a:ln>
              <a:effectLst/>
            </p:spPr>
          </p:cxnSp>
          <p:cxnSp>
            <p:nvCxnSpPr>
              <p:cNvPr id="172" name="Lige forbindelse 116"/>
              <p:cNvCxnSpPr/>
              <p:nvPr/>
            </p:nvCxnSpPr>
            <p:spPr bwMode="auto">
              <a:xfrm>
                <a:off x="3177750" y="4497261"/>
                <a:ext cx="1828376" cy="1247"/>
              </a:xfrm>
              <a:prstGeom prst="line">
                <a:avLst/>
              </a:prstGeom>
              <a:noFill/>
              <a:ln w="3175" cap="flat" cmpd="sng" algn="ctr">
                <a:solidFill>
                  <a:sysClr val="window" lastClr="FFFFFF">
                    <a:lumMod val="85000"/>
                  </a:sysClr>
                </a:solidFill>
                <a:prstDash val="solid"/>
              </a:ln>
              <a:effectLst/>
            </p:spPr>
          </p:cxnSp>
          <p:cxnSp>
            <p:nvCxnSpPr>
              <p:cNvPr id="173" name="Lige forbindelse 117"/>
              <p:cNvCxnSpPr/>
              <p:nvPr/>
            </p:nvCxnSpPr>
            <p:spPr bwMode="auto">
              <a:xfrm>
                <a:off x="3113982" y="4827823"/>
                <a:ext cx="1955913" cy="2494"/>
              </a:xfrm>
              <a:prstGeom prst="line">
                <a:avLst/>
              </a:prstGeom>
              <a:noFill/>
              <a:ln w="3175" cap="flat" cmpd="sng" algn="ctr">
                <a:solidFill>
                  <a:sysClr val="window" lastClr="FFFFFF">
                    <a:lumMod val="85000"/>
                  </a:sysClr>
                </a:solidFill>
                <a:prstDash val="solid"/>
              </a:ln>
              <a:effectLst/>
            </p:spPr>
          </p:cxnSp>
        </p:grpSp>
        <p:grpSp>
          <p:nvGrpSpPr>
            <p:cNvPr id="68" name="Gruppe 58"/>
            <p:cNvGrpSpPr/>
            <p:nvPr/>
          </p:nvGrpSpPr>
          <p:grpSpPr bwMode="auto">
            <a:xfrm rot="16200000">
              <a:off x="4166512" y="2545920"/>
              <a:ext cx="4471562" cy="2283594"/>
              <a:chOff x="3113982" y="2511388"/>
              <a:chExt cx="1955913" cy="2318929"/>
            </a:xfrm>
          </p:grpSpPr>
          <p:cxnSp>
            <p:nvCxnSpPr>
              <p:cNvPr id="158" name="Lige forbindelse 99"/>
              <p:cNvCxnSpPr/>
              <p:nvPr/>
            </p:nvCxnSpPr>
            <p:spPr bwMode="auto">
              <a:xfrm>
                <a:off x="3113982" y="2511388"/>
                <a:ext cx="1955913" cy="1247"/>
              </a:xfrm>
              <a:prstGeom prst="line">
                <a:avLst/>
              </a:prstGeom>
              <a:noFill/>
              <a:ln w="3175" cap="flat" cmpd="sng" algn="ctr">
                <a:solidFill>
                  <a:sysClr val="window" lastClr="FFFFFF">
                    <a:lumMod val="85000"/>
                  </a:sysClr>
                </a:solidFill>
                <a:prstDash val="solid"/>
              </a:ln>
              <a:effectLst/>
            </p:spPr>
          </p:cxnSp>
          <p:cxnSp>
            <p:nvCxnSpPr>
              <p:cNvPr id="159" name="Lige forbindelse 102"/>
              <p:cNvCxnSpPr/>
              <p:nvPr/>
            </p:nvCxnSpPr>
            <p:spPr bwMode="auto">
              <a:xfrm>
                <a:off x="3113982" y="2841951"/>
                <a:ext cx="1955913" cy="1248"/>
              </a:xfrm>
              <a:prstGeom prst="line">
                <a:avLst/>
              </a:prstGeom>
              <a:noFill/>
              <a:ln w="3175" cap="flat" cmpd="sng" algn="ctr">
                <a:solidFill>
                  <a:sysClr val="window" lastClr="FFFFFF">
                    <a:lumMod val="85000"/>
                  </a:sysClr>
                </a:solidFill>
                <a:prstDash val="solid"/>
              </a:ln>
              <a:effectLst/>
            </p:spPr>
          </p:cxnSp>
          <p:cxnSp>
            <p:nvCxnSpPr>
              <p:cNvPr id="160" name="Lige forbindelse 103"/>
              <p:cNvCxnSpPr/>
              <p:nvPr/>
            </p:nvCxnSpPr>
            <p:spPr bwMode="auto">
              <a:xfrm>
                <a:off x="3113982" y="3173761"/>
                <a:ext cx="1955913" cy="1248"/>
              </a:xfrm>
              <a:prstGeom prst="line">
                <a:avLst/>
              </a:prstGeom>
              <a:noFill/>
              <a:ln w="3175" cap="flat" cmpd="sng" algn="ctr">
                <a:solidFill>
                  <a:sysClr val="window" lastClr="FFFFFF">
                    <a:lumMod val="85000"/>
                  </a:sysClr>
                </a:solidFill>
                <a:prstDash val="solid"/>
              </a:ln>
              <a:effectLst/>
            </p:spPr>
          </p:cxnSp>
          <p:cxnSp>
            <p:nvCxnSpPr>
              <p:cNvPr id="161" name="Lige forbindelse 104"/>
              <p:cNvCxnSpPr/>
              <p:nvPr/>
            </p:nvCxnSpPr>
            <p:spPr bwMode="auto">
              <a:xfrm>
                <a:off x="3113982" y="3504324"/>
                <a:ext cx="1955913" cy="1247"/>
              </a:xfrm>
              <a:prstGeom prst="line">
                <a:avLst/>
              </a:prstGeom>
              <a:noFill/>
              <a:ln w="3175" cap="flat" cmpd="sng" algn="ctr">
                <a:solidFill>
                  <a:sysClr val="window" lastClr="FFFFFF">
                    <a:lumMod val="85000"/>
                  </a:sysClr>
                </a:solidFill>
                <a:prstDash val="solid"/>
              </a:ln>
              <a:effectLst/>
            </p:spPr>
          </p:cxnSp>
          <p:cxnSp>
            <p:nvCxnSpPr>
              <p:cNvPr id="162" name="Lige forbindelse 105"/>
              <p:cNvCxnSpPr/>
              <p:nvPr/>
            </p:nvCxnSpPr>
            <p:spPr bwMode="auto">
              <a:xfrm>
                <a:off x="3113982" y="3836135"/>
                <a:ext cx="1955913" cy="1247"/>
              </a:xfrm>
              <a:prstGeom prst="line">
                <a:avLst/>
              </a:prstGeom>
              <a:noFill/>
              <a:ln w="3175" cap="flat" cmpd="sng" algn="ctr">
                <a:solidFill>
                  <a:sysClr val="window" lastClr="FFFFFF">
                    <a:lumMod val="85000"/>
                  </a:sysClr>
                </a:solidFill>
                <a:prstDash val="solid"/>
              </a:ln>
              <a:effectLst/>
            </p:spPr>
          </p:cxnSp>
          <p:cxnSp>
            <p:nvCxnSpPr>
              <p:cNvPr id="163" name="Lige forbindelse 106"/>
              <p:cNvCxnSpPr/>
              <p:nvPr/>
            </p:nvCxnSpPr>
            <p:spPr bwMode="auto">
              <a:xfrm>
                <a:off x="3113982" y="4166697"/>
                <a:ext cx="1955913" cy="1248"/>
              </a:xfrm>
              <a:prstGeom prst="line">
                <a:avLst/>
              </a:prstGeom>
              <a:noFill/>
              <a:ln w="3175" cap="flat" cmpd="sng" algn="ctr">
                <a:solidFill>
                  <a:sysClr val="window" lastClr="FFFFFF">
                    <a:lumMod val="85000"/>
                  </a:sysClr>
                </a:solidFill>
                <a:prstDash val="solid"/>
              </a:ln>
              <a:effectLst/>
            </p:spPr>
          </p:cxnSp>
          <p:cxnSp>
            <p:nvCxnSpPr>
              <p:cNvPr id="164" name="Lige forbindelse 107"/>
              <p:cNvCxnSpPr/>
              <p:nvPr/>
            </p:nvCxnSpPr>
            <p:spPr bwMode="auto">
              <a:xfrm>
                <a:off x="3177750" y="4497261"/>
                <a:ext cx="1828376" cy="1247"/>
              </a:xfrm>
              <a:prstGeom prst="line">
                <a:avLst/>
              </a:prstGeom>
              <a:noFill/>
              <a:ln w="3175" cap="flat" cmpd="sng" algn="ctr">
                <a:solidFill>
                  <a:sysClr val="window" lastClr="FFFFFF">
                    <a:lumMod val="85000"/>
                  </a:sysClr>
                </a:solidFill>
                <a:prstDash val="solid"/>
              </a:ln>
              <a:effectLst/>
            </p:spPr>
          </p:cxnSp>
          <p:cxnSp>
            <p:nvCxnSpPr>
              <p:cNvPr id="165" name="Lige forbindelse 108"/>
              <p:cNvCxnSpPr/>
              <p:nvPr/>
            </p:nvCxnSpPr>
            <p:spPr bwMode="auto">
              <a:xfrm>
                <a:off x="3113982" y="4827823"/>
                <a:ext cx="1955913" cy="2494"/>
              </a:xfrm>
              <a:prstGeom prst="line">
                <a:avLst/>
              </a:prstGeom>
              <a:noFill/>
              <a:ln w="3175" cap="flat" cmpd="sng" algn="ctr">
                <a:solidFill>
                  <a:sysClr val="window" lastClr="FFFFFF">
                    <a:lumMod val="85000"/>
                  </a:sysClr>
                </a:solidFill>
                <a:prstDash val="solid"/>
              </a:ln>
              <a:effectLst/>
            </p:spPr>
          </p:cxnSp>
        </p:grpSp>
        <p:sp>
          <p:nvSpPr>
            <p:cNvPr id="69" name="Rektangel med afrundet hjørne i samme side 89"/>
            <p:cNvSpPr/>
            <p:nvPr/>
          </p:nvSpPr>
          <p:spPr bwMode="auto">
            <a:xfrm rot="5400000">
              <a:off x="3832562" y="2050646"/>
              <a:ext cx="4842942" cy="3274135"/>
            </a:xfrm>
            <a:prstGeom prst="round2SameRect">
              <a:avLst>
                <a:gd name="adj1" fmla="val 9473"/>
                <a:gd name="adj2" fmla="val 0"/>
              </a:avLst>
            </a:prstGeom>
            <a:solidFill>
              <a:srgbClr val="FFFFFF"/>
            </a:solidFill>
            <a:ln w="9525" cap="flat" cmpd="sng" algn="ctr">
              <a:solidFill>
                <a:srgbClr val="E6E6E6">
                  <a:shade val="95000"/>
                  <a:satMod val="105000"/>
                </a:srgb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1" i="0" u="none" strike="noStrike" kern="0" cap="none" spc="0" normalizeH="0" baseline="0" noProof="0" dirty="0">
                  <a:ln>
                    <a:noFill/>
                  </a:ln>
                  <a:solidFill>
                    <a:sysClr val="window" lastClr="FFFFFF"/>
                  </a:solidFill>
                  <a:effectLst/>
                  <a:uLnTx/>
                  <a:uFillTx/>
                  <a:ea typeface="+mn-ea"/>
                  <a:cs typeface="+mn-cs"/>
                </a:rPr>
                <a:t>#</a:t>
              </a:r>
            </a:p>
          </p:txBody>
        </p:sp>
        <p:grpSp>
          <p:nvGrpSpPr>
            <p:cNvPr id="70" name="Gruppe 165"/>
            <p:cNvGrpSpPr>
              <a:grpSpLocks/>
            </p:cNvGrpSpPr>
            <p:nvPr/>
          </p:nvGrpSpPr>
          <p:grpSpPr bwMode="auto">
            <a:xfrm rot="16200000">
              <a:off x="3373459" y="2185906"/>
              <a:ext cx="2196977" cy="797774"/>
              <a:chOff x="2381562" y="1313822"/>
              <a:chExt cx="1965357" cy="423962"/>
            </a:xfrm>
          </p:grpSpPr>
          <p:grpSp>
            <p:nvGrpSpPr>
              <p:cNvPr id="125" name="Gruppe 131"/>
              <p:cNvGrpSpPr>
                <a:grpSpLocks/>
              </p:cNvGrpSpPr>
              <p:nvPr/>
            </p:nvGrpSpPr>
            <p:grpSpPr bwMode="auto">
              <a:xfrm>
                <a:off x="4105615" y="1314806"/>
                <a:ext cx="241304" cy="422978"/>
                <a:chOff x="4004011" y="1331740"/>
                <a:chExt cx="241304" cy="422978"/>
              </a:xfrm>
            </p:grpSpPr>
            <p:sp>
              <p:nvSpPr>
                <p:cNvPr id="15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57" name="Freeform 191"/>
                <p:cNvSpPr>
                  <a:spLocks/>
                </p:cNvSpPr>
                <p:nvPr/>
              </p:nvSpPr>
              <p:spPr bwMode="auto">
                <a:xfrm>
                  <a:off x="4004011"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26" name="Gruppe 132"/>
              <p:cNvGrpSpPr>
                <a:grpSpLocks/>
              </p:cNvGrpSpPr>
              <p:nvPr/>
            </p:nvGrpSpPr>
            <p:grpSpPr bwMode="auto">
              <a:xfrm>
                <a:off x="3932575" y="1314806"/>
                <a:ext cx="241304" cy="422978"/>
                <a:chOff x="4003425" y="1331740"/>
                <a:chExt cx="241304" cy="422978"/>
              </a:xfrm>
            </p:grpSpPr>
            <p:sp>
              <p:nvSpPr>
                <p:cNvPr id="15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55" name="Freeform 191"/>
                <p:cNvSpPr>
                  <a:spLocks/>
                </p:cNvSpPr>
                <p:nvPr/>
              </p:nvSpPr>
              <p:spPr bwMode="auto">
                <a:xfrm>
                  <a:off x="400342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27" name="Gruppe 135"/>
              <p:cNvGrpSpPr>
                <a:grpSpLocks/>
              </p:cNvGrpSpPr>
              <p:nvPr/>
            </p:nvGrpSpPr>
            <p:grpSpPr bwMode="auto">
              <a:xfrm>
                <a:off x="3761122" y="1314806"/>
                <a:ext cx="241304" cy="422978"/>
                <a:chOff x="4004428" y="1331740"/>
                <a:chExt cx="241304" cy="422978"/>
              </a:xfrm>
            </p:grpSpPr>
            <p:sp>
              <p:nvSpPr>
                <p:cNvPr id="15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53" name="Freeform 191"/>
                <p:cNvSpPr>
                  <a:spLocks/>
                </p:cNvSpPr>
                <p:nvPr/>
              </p:nvSpPr>
              <p:spPr bwMode="auto">
                <a:xfrm>
                  <a:off x="4004428"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28" name="Gruppe 138"/>
              <p:cNvGrpSpPr>
                <a:grpSpLocks/>
              </p:cNvGrpSpPr>
              <p:nvPr/>
            </p:nvGrpSpPr>
            <p:grpSpPr bwMode="auto">
              <a:xfrm>
                <a:off x="3588081" y="1314806"/>
                <a:ext cx="241304" cy="422978"/>
                <a:chOff x="4003843" y="1331740"/>
                <a:chExt cx="241304" cy="422978"/>
              </a:xfrm>
            </p:grpSpPr>
            <p:sp>
              <p:nvSpPr>
                <p:cNvPr id="15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51" name="Freeform 191"/>
                <p:cNvSpPr>
                  <a:spLocks/>
                </p:cNvSpPr>
                <p:nvPr/>
              </p:nvSpPr>
              <p:spPr bwMode="auto">
                <a:xfrm>
                  <a:off x="4003843"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29" name="Gruppe 141"/>
              <p:cNvGrpSpPr>
                <a:grpSpLocks/>
              </p:cNvGrpSpPr>
              <p:nvPr/>
            </p:nvGrpSpPr>
            <p:grpSpPr bwMode="auto">
              <a:xfrm>
                <a:off x="3418217" y="1314806"/>
                <a:ext cx="241304" cy="422978"/>
                <a:chOff x="4006435" y="1331740"/>
                <a:chExt cx="241304" cy="422978"/>
              </a:xfrm>
            </p:grpSpPr>
            <p:sp>
              <p:nvSpPr>
                <p:cNvPr id="14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49" name="Freeform 191"/>
                <p:cNvSpPr>
                  <a:spLocks/>
                </p:cNvSpPr>
                <p:nvPr/>
              </p:nvSpPr>
              <p:spPr bwMode="auto">
                <a:xfrm>
                  <a:off x="400643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0" name="Gruppe 144"/>
              <p:cNvGrpSpPr>
                <a:grpSpLocks/>
              </p:cNvGrpSpPr>
              <p:nvPr/>
            </p:nvGrpSpPr>
            <p:grpSpPr bwMode="auto">
              <a:xfrm>
                <a:off x="3242001" y="1314806"/>
                <a:ext cx="241304" cy="422978"/>
                <a:chOff x="4002675" y="1331740"/>
                <a:chExt cx="241304" cy="422978"/>
              </a:xfrm>
            </p:grpSpPr>
            <p:sp>
              <p:nvSpPr>
                <p:cNvPr id="14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47" name="Freeform 191"/>
                <p:cNvSpPr>
                  <a:spLocks/>
                </p:cNvSpPr>
                <p:nvPr/>
              </p:nvSpPr>
              <p:spPr bwMode="auto">
                <a:xfrm>
                  <a:off x="400267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1" name="Gruppe 147"/>
              <p:cNvGrpSpPr>
                <a:grpSpLocks/>
              </p:cNvGrpSpPr>
              <p:nvPr/>
            </p:nvGrpSpPr>
            <p:grpSpPr bwMode="auto">
              <a:xfrm>
                <a:off x="3068961" y="1313822"/>
                <a:ext cx="241304" cy="423962"/>
                <a:chOff x="4002091" y="1330756"/>
                <a:chExt cx="241304" cy="423962"/>
              </a:xfrm>
            </p:grpSpPr>
            <p:sp>
              <p:nvSpPr>
                <p:cNvPr id="14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45" name="Freeform 191"/>
                <p:cNvSpPr>
                  <a:spLocks/>
                </p:cNvSpPr>
                <p:nvPr/>
              </p:nvSpPr>
              <p:spPr bwMode="auto">
                <a:xfrm>
                  <a:off x="4002091"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2" name="Gruppe 150"/>
              <p:cNvGrpSpPr>
                <a:grpSpLocks/>
              </p:cNvGrpSpPr>
              <p:nvPr/>
            </p:nvGrpSpPr>
            <p:grpSpPr bwMode="auto">
              <a:xfrm>
                <a:off x="2899096" y="1313822"/>
                <a:ext cx="241304" cy="423962"/>
                <a:chOff x="4004682" y="1330756"/>
                <a:chExt cx="241304" cy="423962"/>
              </a:xfrm>
            </p:grpSpPr>
            <p:sp>
              <p:nvSpPr>
                <p:cNvPr id="14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43" name="Freeform 191"/>
                <p:cNvSpPr>
                  <a:spLocks/>
                </p:cNvSpPr>
                <p:nvPr/>
              </p:nvSpPr>
              <p:spPr bwMode="auto">
                <a:xfrm>
                  <a:off x="4004682"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3" name="Gruppe 153"/>
              <p:cNvGrpSpPr>
                <a:grpSpLocks/>
              </p:cNvGrpSpPr>
              <p:nvPr/>
            </p:nvGrpSpPr>
            <p:grpSpPr bwMode="auto">
              <a:xfrm>
                <a:off x="2724468" y="1313822"/>
                <a:ext cx="241304" cy="423962"/>
                <a:chOff x="4002510" y="1330756"/>
                <a:chExt cx="241304" cy="423962"/>
              </a:xfrm>
            </p:grpSpPr>
            <p:sp>
              <p:nvSpPr>
                <p:cNvPr id="14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41" name="Freeform 191"/>
                <p:cNvSpPr>
                  <a:spLocks/>
                </p:cNvSpPr>
                <p:nvPr/>
              </p:nvSpPr>
              <p:spPr bwMode="auto">
                <a:xfrm>
                  <a:off x="4002510"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4" name="Gruppe 156"/>
              <p:cNvGrpSpPr>
                <a:grpSpLocks/>
              </p:cNvGrpSpPr>
              <p:nvPr/>
            </p:nvGrpSpPr>
            <p:grpSpPr bwMode="auto">
              <a:xfrm>
                <a:off x="2554603" y="1313822"/>
                <a:ext cx="241304" cy="423962"/>
                <a:chOff x="4005101" y="1330756"/>
                <a:chExt cx="241304" cy="423962"/>
              </a:xfrm>
            </p:grpSpPr>
            <p:sp>
              <p:nvSpPr>
                <p:cNvPr id="13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39" name="Freeform 191"/>
                <p:cNvSpPr>
                  <a:spLocks/>
                </p:cNvSpPr>
                <p:nvPr/>
              </p:nvSpPr>
              <p:spPr bwMode="auto">
                <a:xfrm>
                  <a:off x="4005101"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35" name="Gruppe 159"/>
              <p:cNvGrpSpPr>
                <a:grpSpLocks/>
              </p:cNvGrpSpPr>
              <p:nvPr/>
            </p:nvGrpSpPr>
            <p:grpSpPr bwMode="auto">
              <a:xfrm>
                <a:off x="2381562" y="1313822"/>
                <a:ext cx="241304" cy="423962"/>
                <a:chOff x="4004516" y="1330756"/>
                <a:chExt cx="241304" cy="423962"/>
              </a:xfrm>
            </p:grpSpPr>
            <p:sp>
              <p:nvSpPr>
                <p:cNvPr id="13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37" name="Freeform 191"/>
                <p:cNvSpPr>
                  <a:spLocks/>
                </p:cNvSpPr>
                <p:nvPr/>
              </p:nvSpPr>
              <p:spPr bwMode="auto">
                <a:xfrm>
                  <a:off x="4004516"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grpSp>
          <p:nvGrpSpPr>
            <p:cNvPr id="71" name="Gruppe 165"/>
            <p:cNvGrpSpPr>
              <a:grpSpLocks/>
            </p:cNvGrpSpPr>
            <p:nvPr/>
          </p:nvGrpSpPr>
          <p:grpSpPr bwMode="auto">
            <a:xfrm rot="16200000">
              <a:off x="3373457" y="4294152"/>
              <a:ext cx="2196977" cy="797774"/>
              <a:chOff x="2381532" y="1313822"/>
              <a:chExt cx="1965357" cy="423962"/>
            </a:xfrm>
          </p:grpSpPr>
          <p:grpSp>
            <p:nvGrpSpPr>
              <p:cNvPr id="92" name="Gruppe 131"/>
              <p:cNvGrpSpPr>
                <a:grpSpLocks/>
              </p:cNvGrpSpPr>
              <p:nvPr/>
            </p:nvGrpSpPr>
            <p:grpSpPr bwMode="auto">
              <a:xfrm>
                <a:off x="4105585" y="1314806"/>
                <a:ext cx="241304" cy="422978"/>
                <a:chOff x="4003981" y="1331740"/>
                <a:chExt cx="241304" cy="422978"/>
              </a:xfrm>
            </p:grpSpPr>
            <p:sp>
              <p:nvSpPr>
                <p:cNvPr id="12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24" name="Freeform 191"/>
                <p:cNvSpPr>
                  <a:spLocks/>
                </p:cNvSpPr>
                <p:nvPr/>
              </p:nvSpPr>
              <p:spPr bwMode="auto">
                <a:xfrm>
                  <a:off x="4003981"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3" name="Gruppe 132"/>
              <p:cNvGrpSpPr>
                <a:grpSpLocks/>
              </p:cNvGrpSpPr>
              <p:nvPr/>
            </p:nvGrpSpPr>
            <p:grpSpPr bwMode="auto">
              <a:xfrm>
                <a:off x="3932545" y="1314806"/>
                <a:ext cx="241304" cy="422978"/>
                <a:chOff x="4003395" y="1331740"/>
                <a:chExt cx="241304" cy="422978"/>
              </a:xfrm>
            </p:grpSpPr>
            <p:sp>
              <p:nvSpPr>
                <p:cNvPr id="12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22" name="Freeform 191"/>
                <p:cNvSpPr>
                  <a:spLocks/>
                </p:cNvSpPr>
                <p:nvPr/>
              </p:nvSpPr>
              <p:spPr bwMode="auto">
                <a:xfrm>
                  <a:off x="400339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4" name="Gruppe 135"/>
              <p:cNvGrpSpPr>
                <a:grpSpLocks/>
              </p:cNvGrpSpPr>
              <p:nvPr/>
            </p:nvGrpSpPr>
            <p:grpSpPr bwMode="auto">
              <a:xfrm>
                <a:off x="3761092" y="1314806"/>
                <a:ext cx="241304" cy="422978"/>
                <a:chOff x="4004398" y="1331740"/>
                <a:chExt cx="241304" cy="422978"/>
              </a:xfrm>
            </p:grpSpPr>
            <p:sp>
              <p:nvSpPr>
                <p:cNvPr id="11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20" name="Freeform 191"/>
                <p:cNvSpPr>
                  <a:spLocks/>
                </p:cNvSpPr>
                <p:nvPr/>
              </p:nvSpPr>
              <p:spPr bwMode="auto">
                <a:xfrm>
                  <a:off x="4004398"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5" name="Gruppe 138"/>
              <p:cNvGrpSpPr>
                <a:grpSpLocks/>
              </p:cNvGrpSpPr>
              <p:nvPr/>
            </p:nvGrpSpPr>
            <p:grpSpPr bwMode="auto">
              <a:xfrm>
                <a:off x="3588051" y="1314806"/>
                <a:ext cx="241304" cy="422978"/>
                <a:chOff x="4003813" y="1331740"/>
                <a:chExt cx="241304" cy="422978"/>
              </a:xfrm>
            </p:grpSpPr>
            <p:sp>
              <p:nvSpPr>
                <p:cNvPr id="11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18" name="Freeform 191"/>
                <p:cNvSpPr>
                  <a:spLocks/>
                </p:cNvSpPr>
                <p:nvPr/>
              </p:nvSpPr>
              <p:spPr bwMode="auto">
                <a:xfrm>
                  <a:off x="4003813"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6" name="Gruppe 141"/>
              <p:cNvGrpSpPr>
                <a:grpSpLocks/>
              </p:cNvGrpSpPr>
              <p:nvPr/>
            </p:nvGrpSpPr>
            <p:grpSpPr bwMode="auto">
              <a:xfrm>
                <a:off x="3418187" y="1314806"/>
                <a:ext cx="241304" cy="422978"/>
                <a:chOff x="4006405" y="1331740"/>
                <a:chExt cx="241304" cy="422978"/>
              </a:xfrm>
            </p:grpSpPr>
            <p:sp>
              <p:nvSpPr>
                <p:cNvPr id="1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16" name="Freeform 191"/>
                <p:cNvSpPr>
                  <a:spLocks/>
                </p:cNvSpPr>
                <p:nvPr/>
              </p:nvSpPr>
              <p:spPr bwMode="auto">
                <a:xfrm>
                  <a:off x="400640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7" name="Gruppe 144"/>
              <p:cNvGrpSpPr>
                <a:grpSpLocks/>
              </p:cNvGrpSpPr>
              <p:nvPr/>
            </p:nvGrpSpPr>
            <p:grpSpPr bwMode="auto">
              <a:xfrm>
                <a:off x="3241971" y="1314806"/>
                <a:ext cx="241304" cy="422978"/>
                <a:chOff x="4002645" y="1331740"/>
                <a:chExt cx="241304" cy="422978"/>
              </a:xfrm>
            </p:grpSpPr>
            <p:sp>
              <p:nvSpPr>
                <p:cNvPr id="1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14" name="Freeform 191"/>
                <p:cNvSpPr>
                  <a:spLocks/>
                </p:cNvSpPr>
                <p:nvPr/>
              </p:nvSpPr>
              <p:spPr bwMode="auto">
                <a:xfrm>
                  <a:off x="4002645" y="1331740"/>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8" name="Gruppe 147"/>
              <p:cNvGrpSpPr>
                <a:grpSpLocks/>
              </p:cNvGrpSpPr>
              <p:nvPr/>
            </p:nvGrpSpPr>
            <p:grpSpPr bwMode="auto">
              <a:xfrm>
                <a:off x="3068931" y="1313822"/>
                <a:ext cx="241304" cy="423962"/>
                <a:chOff x="4002061" y="1330756"/>
                <a:chExt cx="241304" cy="423962"/>
              </a:xfrm>
            </p:grpSpPr>
            <p:sp>
              <p:nvSpPr>
                <p:cNvPr id="1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12" name="Freeform 191"/>
                <p:cNvSpPr>
                  <a:spLocks/>
                </p:cNvSpPr>
                <p:nvPr/>
              </p:nvSpPr>
              <p:spPr bwMode="auto">
                <a:xfrm>
                  <a:off x="4002061"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99" name="Gruppe 150"/>
              <p:cNvGrpSpPr>
                <a:grpSpLocks/>
              </p:cNvGrpSpPr>
              <p:nvPr/>
            </p:nvGrpSpPr>
            <p:grpSpPr bwMode="auto">
              <a:xfrm>
                <a:off x="2899066" y="1313822"/>
                <a:ext cx="241304" cy="423962"/>
                <a:chOff x="4004652" y="1330756"/>
                <a:chExt cx="241304" cy="423962"/>
              </a:xfrm>
            </p:grpSpPr>
            <p:sp>
              <p:nvSpPr>
                <p:cNvPr id="1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10" name="Freeform 191"/>
                <p:cNvSpPr>
                  <a:spLocks/>
                </p:cNvSpPr>
                <p:nvPr/>
              </p:nvSpPr>
              <p:spPr bwMode="auto">
                <a:xfrm>
                  <a:off x="4004652"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00" name="Gruppe 153"/>
              <p:cNvGrpSpPr>
                <a:grpSpLocks/>
              </p:cNvGrpSpPr>
              <p:nvPr/>
            </p:nvGrpSpPr>
            <p:grpSpPr bwMode="auto">
              <a:xfrm>
                <a:off x="2724438" y="1313822"/>
                <a:ext cx="241304" cy="423962"/>
                <a:chOff x="4002480" y="1330756"/>
                <a:chExt cx="241304" cy="423962"/>
              </a:xfrm>
            </p:grpSpPr>
            <p:sp>
              <p:nvSpPr>
                <p:cNvPr id="1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08" name="Freeform 191"/>
                <p:cNvSpPr>
                  <a:spLocks/>
                </p:cNvSpPr>
                <p:nvPr/>
              </p:nvSpPr>
              <p:spPr bwMode="auto">
                <a:xfrm>
                  <a:off x="4002480"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01" name="Gruppe 156"/>
              <p:cNvGrpSpPr>
                <a:grpSpLocks/>
              </p:cNvGrpSpPr>
              <p:nvPr/>
            </p:nvGrpSpPr>
            <p:grpSpPr bwMode="auto">
              <a:xfrm>
                <a:off x="2554573" y="1313822"/>
                <a:ext cx="241304" cy="423962"/>
                <a:chOff x="4005071" y="1330756"/>
                <a:chExt cx="241304" cy="423962"/>
              </a:xfrm>
            </p:grpSpPr>
            <p:sp>
              <p:nvSpPr>
                <p:cNvPr id="1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06" name="Freeform 191"/>
                <p:cNvSpPr>
                  <a:spLocks/>
                </p:cNvSpPr>
                <p:nvPr/>
              </p:nvSpPr>
              <p:spPr bwMode="auto">
                <a:xfrm>
                  <a:off x="4005071"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nvGrpSpPr>
              <p:cNvPr id="102" name="Gruppe 159"/>
              <p:cNvGrpSpPr>
                <a:grpSpLocks/>
              </p:cNvGrpSpPr>
              <p:nvPr/>
            </p:nvGrpSpPr>
            <p:grpSpPr bwMode="auto">
              <a:xfrm>
                <a:off x="2381532" y="1313822"/>
                <a:ext cx="241304" cy="423962"/>
                <a:chOff x="4004486" y="1330756"/>
                <a:chExt cx="241304" cy="423962"/>
              </a:xfrm>
            </p:grpSpPr>
            <p:sp>
              <p:nvSpPr>
                <p:cNvPr id="1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sp>
              <p:nvSpPr>
                <p:cNvPr id="104" name="Freeform 191"/>
                <p:cNvSpPr>
                  <a:spLocks/>
                </p:cNvSpPr>
                <p:nvPr/>
              </p:nvSpPr>
              <p:spPr bwMode="auto">
                <a:xfrm>
                  <a:off x="4004486" y="1330756"/>
                  <a:ext cx="241304" cy="40340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rgbClr val="696C6F"/>
                    </a:gs>
                    <a:gs pos="53000">
                      <a:srgbClr val="D4DEFF"/>
                    </a:gs>
                    <a:gs pos="83000">
                      <a:srgbClr val="D4DEFF"/>
                    </a:gs>
                    <a:gs pos="100000">
                      <a:srgbClr val="D4DEFF"/>
                    </a:gs>
                  </a:gsLst>
                  <a:lin ang="0" scaled="1"/>
                </a:gradFill>
                <a:ln w="3175">
                  <a:noFill/>
                  <a:miter lim="800000"/>
                  <a:headEnd/>
                  <a:tailEnd/>
                </a:ln>
                <a:effectLst>
                  <a:outerShdw blurRad="63500" dist="38100" dir="2700000" algn="tl" rotWithShape="0">
                    <a:srgbClr val="000000">
                      <a:alpha val="39999"/>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endParaRPr>
                </a:p>
              </p:txBody>
            </p:sp>
          </p:grpSp>
        </p:grpSp>
        <p:grpSp>
          <p:nvGrpSpPr>
            <p:cNvPr id="72" name="Group 444"/>
            <p:cNvGrpSpPr/>
            <p:nvPr/>
          </p:nvGrpSpPr>
          <p:grpSpPr>
            <a:xfrm>
              <a:off x="5058473" y="2040465"/>
              <a:ext cx="2310694" cy="3542036"/>
              <a:chOff x="5063996" y="1746057"/>
              <a:chExt cx="2336924" cy="3736339"/>
            </a:xfrm>
          </p:grpSpPr>
          <p:cxnSp>
            <p:nvCxnSpPr>
              <p:cNvPr id="79" name="Lige forbindelse 165"/>
              <p:cNvCxnSpPr>
                <a:cxnSpLocks noChangeShapeType="1"/>
              </p:cNvCxnSpPr>
              <p:nvPr/>
            </p:nvCxnSpPr>
            <p:spPr bwMode="auto">
              <a:xfrm rot="10800000" flipH="1" flipV="1">
                <a:off x="5064005" y="1746057"/>
                <a:ext cx="2336915" cy="1173"/>
              </a:xfrm>
              <a:prstGeom prst="line">
                <a:avLst/>
              </a:prstGeom>
              <a:noFill/>
              <a:ln w="3175">
                <a:solidFill>
                  <a:srgbClr val="C2C2C2"/>
                </a:solidFill>
                <a:round/>
                <a:headEnd/>
                <a:tailEnd/>
              </a:ln>
            </p:spPr>
          </p:cxnSp>
          <p:cxnSp>
            <p:nvCxnSpPr>
              <p:cNvPr id="80" name="Lige forbindelse 166"/>
              <p:cNvCxnSpPr>
                <a:cxnSpLocks noChangeShapeType="1"/>
              </p:cNvCxnSpPr>
              <p:nvPr/>
            </p:nvCxnSpPr>
            <p:spPr bwMode="auto">
              <a:xfrm rot="10800000" flipH="1" flipV="1">
                <a:off x="5064005" y="2056940"/>
                <a:ext cx="2336914" cy="1173"/>
              </a:xfrm>
              <a:prstGeom prst="line">
                <a:avLst/>
              </a:prstGeom>
              <a:noFill/>
              <a:ln w="3175">
                <a:solidFill>
                  <a:srgbClr val="C2C2C2"/>
                </a:solidFill>
                <a:round/>
                <a:headEnd/>
                <a:tailEnd/>
              </a:ln>
            </p:spPr>
          </p:cxnSp>
          <p:cxnSp>
            <p:nvCxnSpPr>
              <p:cNvPr id="81" name="Lige forbindelse 168"/>
              <p:cNvCxnSpPr>
                <a:cxnSpLocks noChangeShapeType="1"/>
              </p:cNvCxnSpPr>
              <p:nvPr/>
            </p:nvCxnSpPr>
            <p:spPr bwMode="auto">
              <a:xfrm rot="10800000" flipH="1" flipV="1">
                <a:off x="5064005" y="2368996"/>
                <a:ext cx="2336914" cy="1173"/>
              </a:xfrm>
              <a:prstGeom prst="line">
                <a:avLst/>
              </a:prstGeom>
              <a:noFill/>
              <a:ln w="3175">
                <a:solidFill>
                  <a:srgbClr val="C2C2C2"/>
                </a:solidFill>
                <a:round/>
                <a:headEnd/>
                <a:tailEnd/>
              </a:ln>
            </p:spPr>
          </p:cxnSp>
          <p:cxnSp>
            <p:nvCxnSpPr>
              <p:cNvPr id="82" name="Lige forbindelse 177"/>
              <p:cNvCxnSpPr>
                <a:cxnSpLocks noChangeShapeType="1"/>
              </p:cNvCxnSpPr>
              <p:nvPr/>
            </p:nvCxnSpPr>
            <p:spPr bwMode="auto">
              <a:xfrm rot="10800000" flipH="1" flipV="1">
                <a:off x="5064005" y="2679878"/>
                <a:ext cx="2336915" cy="1173"/>
              </a:xfrm>
              <a:prstGeom prst="line">
                <a:avLst/>
              </a:prstGeom>
              <a:noFill/>
              <a:ln w="3175">
                <a:solidFill>
                  <a:srgbClr val="C2C2C2"/>
                </a:solidFill>
                <a:round/>
                <a:headEnd/>
                <a:tailEnd/>
              </a:ln>
            </p:spPr>
          </p:cxnSp>
          <p:cxnSp>
            <p:nvCxnSpPr>
              <p:cNvPr id="83" name="Lige forbindelse 178"/>
              <p:cNvCxnSpPr>
                <a:cxnSpLocks noChangeShapeType="1"/>
              </p:cNvCxnSpPr>
              <p:nvPr/>
            </p:nvCxnSpPr>
            <p:spPr bwMode="auto">
              <a:xfrm rot="10800000" flipH="1" flipV="1">
                <a:off x="5064005" y="2991935"/>
                <a:ext cx="2336915" cy="1173"/>
              </a:xfrm>
              <a:prstGeom prst="line">
                <a:avLst/>
              </a:prstGeom>
              <a:noFill/>
              <a:ln w="3175">
                <a:solidFill>
                  <a:srgbClr val="C2C2C2"/>
                </a:solidFill>
                <a:round/>
                <a:headEnd/>
                <a:tailEnd/>
              </a:ln>
            </p:spPr>
          </p:cxnSp>
          <p:cxnSp>
            <p:nvCxnSpPr>
              <p:cNvPr id="84" name="Lige forbindelse 179"/>
              <p:cNvCxnSpPr>
                <a:cxnSpLocks noChangeShapeType="1"/>
              </p:cNvCxnSpPr>
              <p:nvPr/>
            </p:nvCxnSpPr>
            <p:spPr bwMode="auto">
              <a:xfrm rot="10800000" flipH="1" flipV="1">
                <a:off x="5064005" y="3302818"/>
                <a:ext cx="2336914" cy="1173"/>
              </a:xfrm>
              <a:prstGeom prst="line">
                <a:avLst/>
              </a:prstGeom>
              <a:noFill/>
              <a:ln w="3175">
                <a:solidFill>
                  <a:srgbClr val="C2C2C2"/>
                </a:solidFill>
                <a:round/>
                <a:headEnd/>
                <a:tailEnd/>
              </a:ln>
            </p:spPr>
          </p:cxnSp>
          <p:cxnSp>
            <p:nvCxnSpPr>
              <p:cNvPr id="85" name="Lige forbindelse 181"/>
              <p:cNvCxnSpPr>
                <a:cxnSpLocks noChangeShapeType="1"/>
              </p:cNvCxnSpPr>
              <p:nvPr/>
            </p:nvCxnSpPr>
            <p:spPr bwMode="auto">
              <a:xfrm rot="10800000" flipH="1" flipV="1">
                <a:off x="5064005" y="3924584"/>
                <a:ext cx="2336914" cy="2345"/>
              </a:xfrm>
              <a:prstGeom prst="line">
                <a:avLst/>
              </a:prstGeom>
              <a:noFill/>
              <a:ln w="3175">
                <a:solidFill>
                  <a:srgbClr val="C2C2C2"/>
                </a:solidFill>
                <a:round/>
                <a:headEnd/>
                <a:tailEnd/>
              </a:ln>
            </p:spPr>
          </p:cxnSp>
          <p:cxnSp>
            <p:nvCxnSpPr>
              <p:cNvPr id="86" name="Lige forbindelse 190"/>
              <p:cNvCxnSpPr>
                <a:cxnSpLocks noChangeShapeType="1"/>
              </p:cNvCxnSpPr>
              <p:nvPr/>
            </p:nvCxnSpPr>
            <p:spPr bwMode="auto">
              <a:xfrm rot="10800000" flipH="1" flipV="1">
                <a:off x="5064005" y="3648747"/>
                <a:ext cx="2336914" cy="2345"/>
              </a:xfrm>
              <a:prstGeom prst="line">
                <a:avLst/>
              </a:prstGeom>
              <a:noFill/>
              <a:ln w="3175">
                <a:solidFill>
                  <a:srgbClr val="C2C2C2"/>
                </a:solidFill>
                <a:round/>
                <a:headEnd/>
                <a:tailEnd/>
              </a:ln>
            </p:spPr>
          </p:cxnSp>
          <p:cxnSp>
            <p:nvCxnSpPr>
              <p:cNvPr id="87" name="Lige forbindelse 323"/>
              <p:cNvCxnSpPr>
                <a:cxnSpLocks noChangeShapeType="1"/>
              </p:cNvCxnSpPr>
              <p:nvPr/>
            </p:nvCxnSpPr>
            <p:spPr bwMode="auto">
              <a:xfrm rot="10800000" flipH="1" flipV="1">
                <a:off x="5063996" y="4235345"/>
                <a:ext cx="2336914" cy="1173"/>
              </a:xfrm>
              <a:prstGeom prst="line">
                <a:avLst/>
              </a:prstGeom>
              <a:noFill/>
              <a:ln w="3175">
                <a:solidFill>
                  <a:srgbClr val="C2C2C2"/>
                </a:solidFill>
                <a:round/>
                <a:headEnd/>
                <a:tailEnd/>
              </a:ln>
            </p:spPr>
          </p:cxnSp>
          <p:cxnSp>
            <p:nvCxnSpPr>
              <p:cNvPr id="88" name="Lige forbindelse 324"/>
              <p:cNvCxnSpPr>
                <a:cxnSpLocks noChangeShapeType="1"/>
              </p:cNvCxnSpPr>
              <p:nvPr/>
            </p:nvCxnSpPr>
            <p:spPr bwMode="auto">
              <a:xfrm rot="10800000" flipH="1" flipV="1">
                <a:off x="5063996" y="4547402"/>
                <a:ext cx="2336914" cy="1173"/>
              </a:xfrm>
              <a:prstGeom prst="line">
                <a:avLst/>
              </a:prstGeom>
              <a:noFill/>
              <a:ln w="3175">
                <a:solidFill>
                  <a:srgbClr val="C2C2C2"/>
                </a:solidFill>
                <a:round/>
                <a:headEnd/>
                <a:tailEnd/>
              </a:ln>
            </p:spPr>
          </p:cxnSp>
          <p:cxnSp>
            <p:nvCxnSpPr>
              <p:cNvPr id="89" name="Lige forbindelse 325"/>
              <p:cNvCxnSpPr>
                <a:cxnSpLocks noChangeShapeType="1"/>
              </p:cNvCxnSpPr>
              <p:nvPr/>
            </p:nvCxnSpPr>
            <p:spPr bwMode="auto">
              <a:xfrm rot="10800000" flipH="1" flipV="1">
                <a:off x="5063996" y="4858284"/>
                <a:ext cx="2336915" cy="1173"/>
              </a:xfrm>
              <a:prstGeom prst="line">
                <a:avLst/>
              </a:prstGeom>
              <a:noFill/>
              <a:ln w="3175">
                <a:solidFill>
                  <a:srgbClr val="C2C2C2"/>
                </a:solidFill>
                <a:round/>
                <a:headEnd/>
                <a:tailEnd/>
              </a:ln>
            </p:spPr>
          </p:cxnSp>
          <p:cxnSp>
            <p:nvCxnSpPr>
              <p:cNvPr id="90" name="Lige forbindelse 326"/>
              <p:cNvCxnSpPr>
                <a:cxnSpLocks noChangeShapeType="1"/>
              </p:cNvCxnSpPr>
              <p:nvPr/>
            </p:nvCxnSpPr>
            <p:spPr bwMode="auto">
              <a:xfrm rot="10800000" flipH="1" flipV="1">
                <a:off x="5063996" y="5170340"/>
                <a:ext cx="2336915" cy="1173"/>
              </a:xfrm>
              <a:prstGeom prst="line">
                <a:avLst/>
              </a:prstGeom>
              <a:noFill/>
              <a:ln w="3175">
                <a:solidFill>
                  <a:srgbClr val="C2C2C2"/>
                </a:solidFill>
                <a:round/>
                <a:headEnd/>
                <a:tailEnd/>
              </a:ln>
            </p:spPr>
          </p:cxnSp>
          <p:cxnSp>
            <p:nvCxnSpPr>
              <p:cNvPr id="91" name="Lige forbindelse 327"/>
              <p:cNvCxnSpPr>
                <a:cxnSpLocks noChangeShapeType="1"/>
              </p:cNvCxnSpPr>
              <p:nvPr/>
            </p:nvCxnSpPr>
            <p:spPr bwMode="auto">
              <a:xfrm rot="10800000" flipH="1" flipV="1">
                <a:off x="5063996" y="5481223"/>
                <a:ext cx="2336914" cy="1173"/>
              </a:xfrm>
              <a:prstGeom prst="line">
                <a:avLst/>
              </a:prstGeom>
              <a:noFill/>
              <a:ln w="3175">
                <a:solidFill>
                  <a:srgbClr val="C2C2C2"/>
                </a:solidFill>
                <a:round/>
                <a:headEnd/>
                <a:tailEnd/>
              </a:ln>
            </p:spPr>
          </p:cxnSp>
        </p:grpSp>
        <p:sp>
          <p:nvSpPr>
            <p:cNvPr id="73" name="Tekstboks 71"/>
            <p:cNvSpPr txBox="1">
              <a:spLocks noChangeArrowheads="1"/>
            </p:cNvSpPr>
            <p:nvPr/>
          </p:nvSpPr>
          <p:spPr bwMode="auto">
            <a:xfrm>
              <a:off x="4963564" y="2050576"/>
              <a:ext cx="2731781" cy="321974"/>
            </a:xfrm>
            <a:prstGeom prst="rect">
              <a:avLst/>
            </a:prstGeom>
            <a:noFill/>
            <a:ln w="9525">
              <a:noFill/>
              <a:miter lim="800000"/>
              <a:headEnd/>
              <a:tailEnd/>
            </a:ln>
          </p:spPr>
          <p:txBody>
            <a:bodyPr>
              <a:prstTxWarp prst="textNoShape">
                <a:avLst/>
              </a:prstTxWarp>
            </a:bodyPr>
            <a:lstStyle/>
            <a:p>
              <a:pPr>
                <a:buFont typeface="Arial" pitchFamily="34" charset="0"/>
                <a:buChar char="•"/>
              </a:pPr>
              <a:r>
                <a:rPr lang="en-US" sz="1500" b="1" dirty="0" smtClean="0"/>
                <a:t> Data Centers Worldwide</a:t>
              </a:r>
            </a:p>
          </p:txBody>
        </p:sp>
        <p:sp>
          <p:nvSpPr>
            <p:cNvPr id="74" name="Tekstboks 72"/>
            <p:cNvSpPr txBox="1">
              <a:spLocks noChangeArrowheads="1"/>
            </p:cNvSpPr>
            <p:nvPr/>
          </p:nvSpPr>
          <p:spPr bwMode="auto">
            <a:xfrm>
              <a:off x="4963566" y="2633052"/>
              <a:ext cx="2783150" cy="596638"/>
            </a:xfrm>
            <a:prstGeom prst="rect">
              <a:avLst/>
            </a:prstGeom>
            <a:noFill/>
            <a:ln w="9525">
              <a:noFill/>
              <a:miter lim="800000"/>
              <a:headEnd/>
              <a:tailEnd/>
            </a:ln>
          </p:spPr>
          <p:txBody>
            <a:bodyPr wrap="square">
              <a:prstTxWarp prst="textNoShape">
                <a:avLst/>
              </a:prstTxWarp>
              <a:spAutoFit/>
            </a:bodyPr>
            <a:lstStyle/>
            <a:p>
              <a:pPr marL="114300" indent="-114300" defTabSz="914400" fontAlgn="auto">
                <a:lnSpc>
                  <a:spcPct val="114000"/>
                </a:lnSpc>
                <a:spcBef>
                  <a:spcPts val="0"/>
                </a:spcBef>
                <a:spcAft>
                  <a:spcPts val="0"/>
                </a:spcAft>
                <a:buFont typeface="Arial"/>
                <a:buChar char="•"/>
                <a:defRPr/>
              </a:pPr>
              <a:r>
                <a:rPr lang="en-US" sz="1500" b="1" dirty="0" smtClean="0"/>
                <a:t>Major Operating System Support</a:t>
              </a:r>
              <a:endParaRPr lang="en-US" sz="1500" b="1" kern="0" noProof="1">
                <a:cs typeface="Arial Narrow"/>
              </a:endParaRPr>
            </a:p>
          </p:txBody>
        </p:sp>
        <p:sp>
          <p:nvSpPr>
            <p:cNvPr id="75" name="Tekstboks 73"/>
            <p:cNvSpPr txBox="1">
              <a:spLocks noChangeArrowheads="1"/>
            </p:cNvSpPr>
            <p:nvPr/>
          </p:nvSpPr>
          <p:spPr bwMode="auto">
            <a:xfrm>
              <a:off x="4963566" y="3226060"/>
              <a:ext cx="2772876" cy="323165"/>
            </a:xfrm>
            <a:prstGeom prst="rect">
              <a:avLst/>
            </a:prstGeom>
            <a:noFill/>
            <a:ln w="9525">
              <a:noFill/>
              <a:miter lim="800000"/>
              <a:headEnd/>
              <a:tailEnd/>
            </a:ln>
          </p:spPr>
          <p:txBody>
            <a:bodyPr wrap="square">
              <a:prstTxWarp prst="textNoShape">
                <a:avLst/>
              </a:prstTxWarp>
              <a:spAutoFit/>
            </a:bodyPr>
            <a:lstStyle/>
            <a:p>
              <a:pPr marL="114300" indent="-114300" defTabSz="914400" fontAlgn="auto">
                <a:spcBef>
                  <a:spcPts val="0"/>
                </a:spcBef>
                <a:spcAft>
                  <a:spcPts val="0"/>
                </a:spcAft>
                <a:buFont typeface="Arial"/>
                <a:buChar char="•"/>
                <a:defRPr/>
              </a:pPr>
              <a:r>
                <a:rPr lang="en-US" sz="1500" b="1" dirty="0" smtClean="0"/>
                <a:t>Universal High-Availability</a:t>
              </a:r>
              <a:endParaRPr lang="en-US" sz="1500" b="1" kern="0" noProof="1">
                <a:cs typeface="Arial Narrow"/>
              </a:endParaRPr>
            </a:p>
          </p:txBody>
        </p:sp>
        <p:sp>
          <p:nvSpPr>
            <p:cNvPr id="76" name="Tekstboks 73"/>
            <p:cNvSpPr txBox="1">
              <a:spLocks noChangeArrowheads="1"/>
            </p:cNvSpPr>
            <p:nvPr/>
          </p:nvSpPr>
          <p:spPr bwMode="auto">
            <a:xfrm>
              <a:off x="4963566" y="3818208"/>
              <a:ext cx="2783150" cy="323165"/>
            </a:xfrm>
            <a:prstGeom prst="rect">
              <a:avLst/>
            </a:prstGeom>
            <a:noFill/>
            <a:ln w="9525">
              <a:noFill/>
              <a:miter lim="800000"/>
              <a:headEnd/>
              <a:tailEnd/>
            </a:ln>
          </p:spPr>
          <p:txBody>
            <a:bodyPr wrap="square">
              <a:prstTxWarp prst="textNoShape">
                <a:avLst/>
              </a:prstTxWarp>
              <a:spAutoFit/>
            </a:bodyPr>
            <a:lstStyle/>
            <a:p>
              <a:pPr marL="114300" indent="-114300" defTabSz="914400" fontAlgn="auto">
                <a:spcBef>
                  <a:spcPts val="0"/>
                </a:spcBef>
                <a:spcAft>
                  <a:spcPts val="0"/>
                </a:spcAft>
                <a:buFont typeface="Arial"/>
                <a:buChar char="•"/>
                <a:defRPr/>
              </a:pPr>
              <a:r>
                <a:rPr lang="en-US" sz="1500" b="1" dirty="0" smtClean="0"/>
                <a:t>Available for In-House Use</a:t>
              </a:r>
              <a:endParaRPr lang="en-US" sz="1500" b="1" kern="0" noProof="1">
                <a:cs typeface="Arial Narrow"/>
              </a:endParaRPr>
            </a:p>
          </p:txBody>
        </p:sp>
        <p:sp>
          <p:nvSpPr>
            <p:cNvPr id="77" name="Tekstboks 73"/>
            <p:cNvSpPr txBox="1">
              <a:spLocks noChangeArrowheads="1"/>
            </p:cNvSpPr>
            <p:nvPr/>
          </p:nvSpPr>
          <p:spPr bwMode="auto">
            <a:xfrm>
              <a:off x="4963566" y="4395781"/>
              <a:ext cx="2793424" cy="291883"/>
            </a:xfrm>
            <a:prstGeom prst="rect">
              <a:avLst/>
            </a:prstGeom>
            <a:noFill/>
            <a:ln w="9525">
              <a:noFill/>
              <a:miter lim="800000"/>
              <a:headEnd/>
              <a:tailEnd/>
            </a:ln>
          </p:spPr>
          <p:txBody>
            <a:bodyPr>
              <a:prstTxWarp prst="textNoShape">
                <a:avLst/>
              </a:prstTxWarp>
            </a:bodyPr>
            <a:lstStyle/>
            <a:p>
              <a:pPr>
                <a:buFont typeface="Arial" pitchFamily="34" charset="0"/>
                <a:buChar char="•"/>
              </a:pPr>
              <a:r>
                <a:rPr lang="en-US" sz="1500" b="1" dirty="0" smtClean="0"/>
                <a:t> Efficient Resource Usage</a:t>
              </a:r>
              <a:endParaRPr lang="en-US" sz="1500" b="1" kern="0" noProof="1" smtClean="0">
                <a:cs typeface="Arial Narrow"/>
              </a:endParaRPr>
            </a:p>
          </p:txBody>
        </p:sp>
        <p:sp>
          <p:nvSpPr>
            <p:cNvPr id="78" name="Tekstboks 73"/>
            <p:cNvSpPr txBox="1">
              <a:spLocks noChangeArrowheads="1"/>
            </p:cNvSpPr>
            <p:nvPr/>
          </p:nvSpPr>
          <p:spPr bwMode="auto">
            <a:xfrm>
              <a:off x="4963565" y="4985265"/>
              <a:ext cx="2670135" cy="291883"/>
            </a:xfrm>
            <a:prstGeom prst="rect">
              <a:avLst/>
            </a:prstGeom>
            <a:noFill/>
            <a:ln w="9525">
              <a:noFill/>
              <a:miter lim="800000"/>
              <a:headEnd/>
              <a:tailEnd/>
            </a:ln>
          </p:spPr>
          <p:txBody>
            <a:bodyPr>
              <a:prstTxWarp prst="textNoShape">
                <a:avLst/>
              </a:prstTxWarp>
            </a:bodyPr>
            <a:lstStyle/>
            <a:p>
              <a:pPr marL="114300" indent="-114300" defTabSz="914400" fontAlgn="auto">
                <a:lnSpc>
                  <a:spcPct val="114000"/>
                </a:lnSpc>
                <a:spcBef>
                  <a:spcPts val="0"/>
                </a:spcBef>
                <a:spcAft>
                  <a:spcPts val="0"/>
                </a:spcAft>
                <a:buFont typeface="Arial"/>
                <a:buChar char="•"/>
                <a:defRPr/>
              </a:pPr>
              <a:r>
                <a:rPr lang="en-US" sz="1500" b="1" dirty="0" smtClean="0"/>
                <a:t>Comprehensive Metering &amp; Billing</a:t>
              </a:r>
              <a:endParaRPr lang="en-US" sz="1500" b="1" kern="0" noProof="1">
                <a:cs typeface="Arial Narrow"/>
              </a:endParaRPr>
            </a:p>
          </p:txBody>
        </p:sp>
      </p:grpSp>
      <p:sp>
        <p:nvSpPr>
          <p:cNvPr id="278" name="Tekstboks 72"/>
          <p:cNvSpPr txBox="1">
            <a:spLocks noChangeArrowheads="1"/>
          </p:cNvSpPr>
          <p:nvPr/>
        </p:nvSpPr>
        <p:spPr bwMode="auto">
          <a:xfrm>
            <a:off x="1646683" y="2055987"/>
            <a:ext cx="2569569" cy="323165"/>
          </a:xfrm>
          <a:prstGeom prst="rect">
            <a:avLst/>
          </a:prstGeom>
          <a:noFill/>
          <a:ln w="9525">
            <a:noFill/>
            <a:miter lim="800000"/>
            <a:headEnd/>
            <a:tailEnd/>
          </a:ln>
        </p:spPr>
        <p:txBody>
          <a:bodyPr>
            <a:prstTxWarp prst="textNoShape">
              <a:avLst/>
            </a:prstTxWarp>
            <a:spAutoFit/>
          </a:bodyPr>
          <a:lstStyle/>
          <a:p>
            <a:pPr marL="114300" indent="-114300" defTabSz="914400" fontAlgn="auto">
              <a:spcBef>
                <a:spcPts val="0"/>
              </a:spcBef>
              <a:spcAft>
                <a:spcPts val="0"/>
              </a:spcAft>
              <a:buFont typeface="Arial"/>
              <a:buChar char="•"/>
              <a:defRPr/>
            </a:pPr>
            <a:r>
              <a:rPr lang="en-US" sz="1500" b="1" dirty="0" smtClean="0"/>
              <a:t>Intuitive User Interface</a:t>
            </a:r>
            <a:endParaRPr lang="en-US" sz="1500" b="1" kern="0" noProof="1">
              <a:cs typeface="Arial Narrow"/>
            </a:endParaRPr>
          </a:p>
        </p:txBody>
      </p:sp>
      <p:sp>
        <p:nvSpPr>
          <p:cNvPr id="279" name="Rectangle 278"/>
          <p:cNvSpPr/>
          <p:nvPr/>
        </p:nvSpPr>
        <p:spPr>
          <a:xfrm>
            <a:off x="1620643" y="4395038"/>
            <a:ext cx="1800493" cy="323165"/>
          </a:xfrm>
          <a:prstGeom prst="rect">
            <a:avLst/>
          </a:prstGeom>
        </p:spPr>
        <p:txBody>
          <a:bodyPr wrap="none">
            <a:spAutoFit/>
          </a:bodyPr>
          <a:lstStyle/>
          <a:p>
            <a:pPr>
              <a:buFont typeface="Arial" pitchFamily="34" charset="0"/>
              <a:buChar char="•"/>
            </a:pPr>
            <a:r>
              <a:rPr lang="en-US" sz="1500" b="1" dirty="0" smtClean="0"/>
              <a:t> Embedded SAN </a:t>
            </a:r>
          </a:p>
        </p:txBody>
      </p:sp>
      <p:sp>
        <p:nvSpPr>
          <p:cNvPr id="280" name="TextBox 279"/>
          <p:cNvSpPr txBox="1"/>
          <p:nvPr/>
        </p:nvSpPr>
        <p:spPr>
          <a:xfrm>
            <a:off x="1674687" y="5332289"/>
            <a:ext cx="2321960" cy="646331"/>
          </a:xfrm>
          <a:prstGeom prst="rect">
            <a:avLst/>
          </a:prstGeom>
          <a:noFill/>
          <a:scene3d>
            <a:camera prst="perspectiveContrastingRightFacing">
              <a:rot lat="0" lon="19200000" rev="213211"/>
            </a:camera>
            <a:lightRig rig="threePt" dir="t"/>
          </a:scene3d>
        </p:spPr>
        <p:txBody>
          <a:bodyPr wrap="square" rtlCol="0">
            <a:spAutoFit/>
          </a:bodyPr>
          <a:lstStyle/>
          <a:p>
            <a:r>
              <a:rPr lang="en-US" dirty="0" smtClean="0">
                <a:solidFill>
                  <a:srgbClr val="FF0000"/>
                </a:solidFill>
                <a:latin typeface="Lucida Handwriting" pitchFamily="66" charset="0"/>
              </a:rPr>
              <a:t>All this plus the </a:t>
            </a:r>
            <a:r>
              <a:rPr lang="en-US" dirty="0" err="1" smtClean="0">
                <a:solidFill>
                  <a:srgbClr val="FF0000"/>
                </a:solidFill>
                <a:latin typeface="Lucida Handwriting" pitchFamily="66" charset="0"/>
              </a:rPr>
              <a:t>AppStore</a:t>
            </a:r>
            <a:r>
              <a:rPr lang="en-US" dirty="0" smtClean="0">
                <a:solidFill>
                  <a:srgbClr val="FF0000"/>
                </a:solidFill>
                <a:latin typeface="Lucida Handwriting" pitchFamily="66" charset="0"/>
              </a:rPr>
              <a:t> . . .</a:t>
            </a:r>
            <a:endParaRPr lang="en-US" dirty="0">
              <a:solidFill>
                <a:srgbClr val="FF0000"/>
              </a:solidFill>
              <a:latin typeface="Lucida Handwriting" pitchFamily="66"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Virtual Applications in a Web GUI</a:t>
            </a:r>
            <a:br>
              <a:rPr lang="en-US" dirty="0" smtClean="0"/>
            </a:br>
            <a:r>
              <a:rPr lang="en-US" b="0" dirty="0" smtClean="0"/>
              <a:t>define infrastructure, provision databases and servers</a:t>
            </a:r>
            <a:endParaRPr lang="en-US" dirty="0"/>
          </a:p>
        </p:txBody>
      </p:sp>
      <p:sp>
        <p:nvSpPr>
          <p:cNvPr id="3" name="Slide Number Placeholder 2"/>
          <p:cNvSpPr>
            <a:spLocks noGrp="1"/>
          </p:cNvSpPr>
          <p:nvPr>
            <p:ph type="sldNum" sz="quarter" idx="10"/>
          </p:nvPr>
        </p:nvSpPr>
        <p:spPr/>
        <p:txBody>
          <a:bodyPr/>
          <a:lstStyle/>
          <a:p>
            <a:fld id="{80D6A2E2-E8D5-6041-B053-6E4322317DB6}" type="slidenum">
              <a:rPr lang="en-US" smtClean="0"/>
              <a:pPr/>
              <a:t>7</a:t>
            </a:fld>
            <a:endParaRPr lang="en-US" dirty="0"/>
          </a:p>
        </p:txBody>
      </p:sp>
      <p:sp>
        <p:nvSpPr>
          <p:cNvPr id="4" name="Footer Placeholder 3"/>
          <p:cNvSpPr>
            <a:spLocks noGrp="1"/>
          </p:cNvSpPr>
          <p:nvPr>
            <p:ph type="ftr" sz="quarter" idx="11"/>
          </p:nvPr>
        </p:nvSpPr>
        <p:spPr/>
        <p:txBody>
          <a:bodyPr/>
          <a:lstStyle/>
          <a:p>
            <a:r>
              <a:rPr lang="en-US" smtClean="0"/>
              <a:t>May 21, 2010    CA 3tera AppLogic      Copyright © 2010 CA</a:t>
            </a:r>
            <a:endParaRPr lang="en-US" dirty="0"/>
          </a:p>
        </p:txBody>
      </p:sp>
      <p:graphicFrame>
        <p:nvGraphicFramePr>
          <p:cNvPr id="8" name="Table 7"/>
          <p:cNvGraphicFramePr>
            <a:graphicFrameLocks noGrp="1"/>
          </p:cNvGraphicFramePr>
          <p:nvPr/>
        </p:nvGraphicFramePr>
        <p:xfrm>
          <a:off x="296236" y="1396307"/>
          <a:ext cx="3988085" cy="4844461"/>
        </p:xfrm>
        <a:graphic>
          <a:graphicData uri="http://schemas.openxmlformats.org/drawingml/2006/table">
            <a:tbl>
              <a:tblPr firstRow="1" bandRow="1">
                <a:effectLst>
                  <a:outerShdw blurRad="50800" dist="38100" dir="2700000" algn="tl" rotWithShape="0">
                    <a:srgbClr val="000000">
                      <a:alpha val="43000"/>
                    </a:srgbClr>
                  </a:outerShdw>
                </a:effectLst>
                <a:tableStyleId>{72833802-FEF1-4C79-8D5D-14CF1EAF98D9}</a:tableStyleId>
              </a:tblPr>
              <a:tblGrid>
                <a:gridCol w="3988085"/>
              </a:tblGrid>
              <a:tr h="419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rPr>
                        <a:t>An</a:t>
                      </a:r>
                      <a:r>
                        <a:rPr lang="en-US" sz="1800" baseline="0" dirty="0" smtClean="0">
                          <a:latin typeface="+mn-lt"/>
                        </a:rPr>
                        <a:t> </a:t>
                      </a:r>
                      <a:r>
                        <a:rPr lang="en-US" sz="1800" dirty="0" smtClean="0">
                          <a:latin typeface="+mn-lt"/>
                        </a:rPr>
                        <a:t>infrastructure virtualization tool</a:t>
                      </a:r>
                      <a:endParaRPr lang="en-US" sz="1800" b="1" dirty="0" smtClean="0">
                        <a:latin typeface="+mn-lt"/>
                        <a:cs typeface="Arial Narrow"/>
                      </a:endParaRPr>
                    </a:p>
                  </a:txBody>
                  <a:tcPr marL="85029" marR="85029" marT="42510" marB="42510" anchor="ctr">
                    <a:gradFill flip="none" rotWithShape="1">
                      <a:gsLst>
                        <a:gs pos="86000">
                          <a:schemeClr val="accent2"/>
                        </a:gs>
                        <a:gs pos="100000">
                          <a:srgbClr val="FFFFFF"/>
                        </a:gs>
                      </a:gsLst>
                      <a:lin ang="6600000" scaled="0"/>
                      <a:tileRect/>
                    </a:gradFill>
                  </a:tcPr>
                </a:tc>
              </a:tr>
              <a:tr h="797617">
                <a:tc>
                  <a:txBody>
                    <a:bodyPr/>
                    <a:lstStyle/>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600" dirty="0" smtClean="0"/>
                        <a:t>AppLogic enables users to virtualize switches,</a:t>
                      </a:r>
                      <a:r>
                        <a:rPr lang="en-US" sz="1600" baseline="0" dirty="0" smtClean="0"/>
                        <a:t> </a:t>
                      </a:r>
                      <a:r>
                        <a:rPr lang="en-US" sz="1600" dirty="0" smtClean="0"/>
                        <a:t>load balancers, gateways, and other standard hardware devices as well as servers. </a:t>
                      </a:r>
                      <a:endParaRPr lang="en-US" sz="1600" b="0" dirty="0" smtClean="0">
                        <a:latin typeface="+mn-lt"/>
                        <a:cs typeface="Arial Narrow"/>
                      </a:endParaRPr>
                    </a:p>
                  </a:txBody>
                  <a:tcPr marL="85029" marR="85029" marT="42510" marB="42510" anchor="ctr"/>
                </a:tc>
              </a:tr>
              <a:tr h="3701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Treats infrastructure as a single object, called an ‘application’</a:t>
                      </a:r>
                      <a:endParaRPr lang="en-US" sz="1800" b="1" dirty="0" smtClean="0">
                        <a:solidFill>
                          <a:schemeClr val="bg1"/>
                        </a:solidFill>
                        <a:latin typeface="+mn-lt"/>
                        <a:cs typeface="Arial Narrow"/>
                      </a:endParaRPr>
                    </a:p>
                  </a:txBody>
                  <a:tcPr marL="85029" marR="85029" marT="42510" marB="42510" anchor="ctr">
                    <a:gradFill flip="none" rotWithShape="1">
                      <a:gsLst>
                        <a:gs pos="88000">
                          <a:schemeClr val="accent3">
                            <a:lumMod val="50000"/>
                          </a:schemeClr>
                        </a:gs>
                        <a:gs pos="100000">
                          <a:srgbClr val="FFFFFF"/>
                        </a:gs>
                      </a:gsLst>
                      <a:lin ang="6600000" scaled="0"/>
                      <a:tileRect/>
                    </a:gradFill>
                  </a:tcPr>
                </a:tc>
              </a:tr>
              <a:tr h="1483553">
                <a:tc>
                  <a:txBody>
                    <a:bodyPr/>
                    <a:lstStyle/>
                    <a:p>
                      <a:pPr marL="233363" indent="-233363" eaLnBrk="0" hangingPunct="0">
                        <a:lnSpc>
                          <a:spcPct val="100000"/>
                        </a:lnSpc>
                        <a:spcBef>
                          <a:spcPts val="1000"/>
                        </a:spcBef>
                        <a:buFont typeface="Arial"/>
                        <a:buChar char="•"/>
                      </a:pPr>
                      <a:r>
                        <a:rPr lang="en-US" sz="1600" dirty="0" smtClean="0"/>
                        <a:t>Easily copy an entire end-to-end infrastructure,</a:t>
                      </a:r>
                      <a:r>
                        <a:rPr lang="en-US" sz="1600" baseline="0" dirty="0" smtClean="0"/>
                        <a:t> and m</a:t>
                      </a:r>
                      <a:r>
                        <a:rPr lang="en-US" sz="1600" dirty="0" smtClean="0"/>
                        <a:t>odify the copied version without affecting the original.</a:t>
                      </a:r>
                      <a:endParaRPr lang="en-US" sz="1600" baseline="0" dirty="0" smtClean="0">
                        <a:latin typeface="+mn-lt"/>
                        <a:cs typeface="Arial Narrow"/>
                      </a:endParaRPr>
                    </a:p>
                    <a:p>
                      <a:pPr marL="233363" marR="0" indent="-233363" algn="l" defTabSz="457200" rtl="0" eaLnBrk="0" fontAlgn="auto" latinLnBrk="0" hangingPunct="0">
                        <a:lnSpc>
                          <a:spcPct val="100000"/>
                        </a:lnSpc>
                        <a:spcBef>
                          <a:spcPts val="1000"/>
                        </a:spcBef>
                        <a:spcAft>
                          <a:spcPts val="0"/>
                        </a:spcAft>
                        <a:buClrTx/>
                        <a:buSzTx/>
                        <a:buFont typeface="Arial" pitchFamily="34" charset="0"/>
                        <a:buChar char="•"/>
                        <a:tabLst/>
                        <a:defRPr/>
                      </a:pPr>
                      <a:r>
                        <a:rPr lang="en-US" sz="1600" dirty="0" smtClean="0"/>
                        <a:t>Migrate an application to another grid in another data center.</a:t>
                      </a:r>
                      <a:endParaRPr lang="en-US" sz="1600" dirty="0" smtClean="0">
                        <a:latin typeface="+mn-lt"/>
                        <a:cs typeface="Arial Narrow"/>
                      </a:endParaRPr>
                    </a:p>
                  </a:txBody>
                  <a:tcPr marL="85029" marR="85029" marT="42510" marB="42510"/>
                </a:tc>
              </a:tr>
              <a:tr h="43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latin typeface="+mn-lt"/>
                          <a:cs typeface="Arial Narrow"/>
                        </a:rPr>
                        <a:t>Automatically builds grids</a:t>
                      </a:r>
                    </a:p>
                  </a:txBody>
                  <a:tcPr marL="85029" marR="85029" marT="42510" marB="42510" anchor="ctr">
                    <a:gradFill flip="none" rotWithShape="1">
                      <a:gsLst>
                        <a:gs pos="89000">
                          <a:schemeClr val="bg2">
                            <a:lumMod val="50000"/>
                          </a:schemeClr>
                        </a:gs>
                        <a:gs pos="100000">
                          <a:srgbClr val="FFFFFF"/>
                        </a:gs>
                      </a:gsLst>
                      <a:lin ang="6600000" scaled="0"/>
                      <a:tileRect/>
                    </a:gradFill>
                  </a:tcPr>
                </a:tc>
              </a:tr>
              <a:tr h="797617">
                <a:tc>
                  <a:txBody>
                    <a:bodyPr/>
                    <a:lstStyle/>
                    <a:p>
                      <a:pPr marL="228600" marR="0" indent="-228600" algn="l" defTabSz="457200" rtl="0" eaLnBrk="1" fontAlgn="auto" latinLnBrk="0" hangingPunct="1">
                        <a:lnSpc>
                          <a:spcPct val="100000"/>
                        </a:lnSpc>
                        <a:spcBef>
                          <a:spcPts val="0"/>
                        </a:spcBef>
                        <a:spcAft>
                          <a:spcPts val="0"/>
                        </a:spcAft>
                        <a:buClrTx/>
                        <a:buSzTx/>
                        <a:buFont typeface="Arial"/>
                        <a:buChar char="•"/>
                        <a:tabLst/>
                        <a:defRPr/>
                      </a:pPr>
                      <a:r>
                        <a:rPr lang="en-US" sz="1600" dirty="0" smtClean="0"/>
                        <a:t>Converts a grid of commodity servers into a scalable shared resource for running online applications</a:t>
                      </a:r>
                      <a:endParaRPr lang="en-US" sz="1600" b="0" dirty="0" smtClean="0">
                        <a:latin typeface="+mn-lt"/>
                        <a:cs typeface="Arial Narrow"/>
                      </a:endParaRPr>
                    </a:p>
                  </a:txBody>
                  <a:tcPr marL="85029" marR="85029" marT="42510" marB="42510" anchor="ctr"/>
                </a:tc>
              </a:tr>
            </a:tbl>
          </a:graphicData>
        </a:graphic>
      </p:graphicFrame>
      <p:pic>
        <p:nvPicPr>
          <p:cNvPr id="4098" name="Picture 2"/>
          <p:cNvPicPr>
            <a:picLocks noChangeAspect="1" noChangeArrowheads="1"/>
          </p:cNvPicPr>
          <p:nvPr/>
        </p:nvPicPr>
        <p:blipFill>
          <a:blip r:embed="rId3">
            <a:lum bright="-24000" contrast="24000"/>
          </a:blip>
          <a:srcRect/>
          <a:stretch>
            <a:fillRect/>
          </a:stretch>
        </p:blipFill>
        <p:spPr bwMode="auto">
          <a:xfrm>
            <a:off x="4048019" y="1654136"/>
            <a:ext cx="4555067" cy="3381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rot lat="487347" lon="1800000" rev="21425485"/>
            </a:camera>
            <a:lightRig rig="threePt" dir="t"/>
          </a:scene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371378" y="1339852"/>
            <a:ext cx="5861050" cy="1476375"/>
            <a:chOff x="178763" y="1703601"/>
            <a:chExt cx="6332457" cy="1622950"/>
          </a:xfrm>
          <a:solidFill>
            <a:schemeClr val="bg1">
              <a:lumMod val="75000"/>
            </a:schemeClr>
          </a:solidFill>
        </p:grpSpPr>
        <p:sp>
          <p:nvSpPr>
            <p:cNvPr id="8" name="Pentagon 7"/>
            <p:cNvSpPr/>
            <p:nvPr/>
          </p:nvSpPr>
          <p:spPr>
            <a:xfrm>
              <a:off x="178763" y="1703601"/>
              <a:ext cx="6332457" cy="1622950"/>
            </a:xfrm>
            <a:prstGeom prst="homePlate">
              <a:avLst/>
            </a:prstGeom>
            <a:solidFill>
              <a:schemeClr val="bg2"/>
            </a:solidFill>
          </p:spPr>
          <p:txBody>
            <a:bodyPr rIns="0" anchor="ctr"/>
            <a:lstStyle/>
            <a:p>
              <a:pPr marL="1597025" eaLnBrk="0" hangingPunct="0">
                <a:spcAft>
                  <a:spcPts val="1000"/>
                </a:spcAft>
                <a:defRPr/>
              </a:pPr>
              <a:r>
                <a:rPr lang="en-US" b="1" dirty="0" smtClean="0"/>
                <a:t>Package </a:t>
              </a:r>
              <a:r>
                <a:rPr lang="en-US" dirty="0" smtClean="0"/>
                <a:t>an entire N‐tier application or service into a logical entity and manage it as a single system. </a:t>
              </a:r>
              <a:endParaRPr lang="en-US" sz="1800" b="0" dirty="0">
                <a:solidFill>
                  <a:schemeClr val="bg1">
                    <a:lumMod val="10000"/>
                  </a:schemeClr>
                </a:solidFill>
                <a:latin typeface="+mn-lt"/>
                <a:ea typeface="Calibri"/>
                <a:cs typeface="Arial" pitchFamily="34" charset="0"/>
              </a:endParaRPr>
            </a:p>
          </p:txBody>
        </p:sp>
        <p:sp>
          <p:nvSpPr>
            <p:cNvPr id="14" name="TextBox 13"/>
            <p:cNvSpPr txBox="1"/>
            <p:nvPr/>
          </p:nvSpPr>
          <p:spPr>
            <a:xfrm>
              <a:off x="291965" y="2258545"/>
              <a:ext cx="1579684" cy="479905"/>
            </a:xfrm>
            <a:prstGeom prst="rect">
              <a:avLst/>
            </a:prstGeom>
            <a:noFill/>
          </p:spPr>
          <p:txBody>
            <a:bodyPr anchor="ctr"/>
            <a:lstStyle/>
            <a:p>
              <a:pPr algn="l" eaLnBrk="0" hangingPunct="0">
                <a:defRPr/>
              </a:pPr>
              <a:r>
                <a:rPr lang="en-US" sz="2800" dirty="0" smtClean="0">
                  <a:solidFill>
                    <a:schemeClr val="accent6"/>
                  </a:solidFill>
                  <a:latin typeface="+mn-lt"/>
                </a:rPr>
                <a:t>Control</a:t>
              </a:r>
              <a:endParaRPr lang="en-US" sz="2800" dirty="0">
                <a:solidFill>
                  <a:schemeClr val="accent6"/>
                </a:solidFill>
                <a:latin typeface="+mn-lt"/>
              </a:endParaRPr>
            </a:p>
          </p:txBody>
        </p:sp>
      </p:grpSp>
      <p:grpSp>
        <p:nvGrpSpPr>
          <p:cNvPr id="3" name="Group 23"/>
          <p:cNvGrpSpPr>
            <a:grpSpLocks/>
          </p:cNvGrpSpPr>
          <p:nvPr/>
        </p:nvGrpSpPr>
        <p:grpSpPr bwMode="auto">
          <a:xfrm>
            <a:off x="371378" y="2922590"/>
            <a:ext cx="5861050" cy="1476375"/>
            <a:chOff x="178763" y="3647538"/>
            <a:chExt cx="6332457" cy="1622950"/>
          </a:xfrm>
          <a:solidFill>
            <a:schemeClr val="bg1">
              <a:lumMod val="75000"/>
            </a:schemeClr>
          </a:solidFill>
        </p:grpSpPr>
        <p:sp>
          <p:nvSpPr>
            <p:cNvPr id="19" name="Pentagon 18"/>
            <p:cNvSpPr/>
            <p:nvPr/>
          </p:nvSpPr>
          <p:spPr>
            <a:xfrm>
              <a:off x="178763" y="3647538"/>
              <a:ext cx="6332457" cy="1622950"/>
            </a:xfrm>
            <a:prstGeom prst="homePlate">
              <a:avLst/>
            </a:prstGeom>
            <a:solidFill>
              <a:schemeClr val="bg2"/>
            </a:solidFill>
          </p:spPr>
          <p:txBody>
            <a:bodyPr rIns="0" anchor="ctr"/>
            <a:lstStyle/>
            <a:p>
              <a:pPr marL="1597025" eaLnBrk="0" hangingPunct="0">
                <a:spcAft>
                  <a:spcPts val="1000"/>
                </a:spcAft>
                <a:defRPr/>
              </a:pPr>
              <a:r>
                <a:rPr lang="en-US" b="1" dirty="0" smtClean="0"/>
                <a:t>Quickly</a:t>
              </a:r>
              <a:r>
                <a:rPr lang="en-US" dirty="0" smtClean="0"/>
                <a:t> assemble, deploy, monitor, control and troubleshoot applications visually in a Web browser through an AJAX‐powered interface.</a:t>
              </a:r>
              <a:endParaRPr lang="en-US" sz="1800" b="0" dirty="0">
                <a:solidFill>
                  <a:schemeClr val="bg1">
                    <a:lumMod val="10000"/>
                  </a:schemeClr>
                </a:solidFill>
                <a:latin typeface="+mn-lt"/>
                <a:ea typeface="Calibri"/>
                <a:cs typeface="Arial" pitchFamily="34" charset="0"/>
              </a:endParaRPr>
            </a:p>
          </p:txBody>
        </p:sp>
        <p:sp>
          <p:nvSpPr>
            <p:cNvPr id="20" name="TextBox 19"/>
            <p:cNvSpPr txBox="1"/>
            <p:nvPr/>
          </p:nvSpPr>
          <p:spPr>
            <a:xfrm>
              <a:off x="291965" y="4193419"/>
              <a:ext cx="1579684" cy="481650"/>
            </a:xfrm>
            <a:prstGeom prst="rect">
              <a:avLst/>
            </a:prstGeom>
            <a:noFill/>
          </p:spPr>
          <p:txBody>
            <a:bodyPr anchor="ctr"/>
            <a:lstStyle/>
            <a:p>
              <a:pPr eaLnBrk="0" hangingPunct="0">
                <a:defRPr/>
              </a:pPr>
              <a:r>
                <a:rPr lang="en-US" sz="2800" dirty="0" smtClean="0">
                  <a:solidFill>
                    <a:schemeClr val="accent6"/>
                  </a:solidFill>
                </a:rPr>
                <a:t>Agility</a:t>
              </a:r>
              <a:endParaRPr lang="en-US" sz="2800" dirty="0">
                <a:solidFill>
                  <a:schemeClr val="accent6"/>
                </a:solidFill>
              </a:endParaRPr>
            </a:p>
          </p:txBody>
        </p:sp>
      </p:grpSp>
      <p:grpSp>
        <p:nvGrpSpPr>
          <p:cNvPr id="4" name="Group 22"/>
          <p:cNvGrpSpPr>
            <a:grpSpLocks/>
          </p:cNvGrpSpPr>
          <p:nvPr/>
        </p:nvGrpSpPr>
        <p:grpSpPr bwMode="auto">
          <a:xfrm>
            <a:off x="371378" y="4506915"/>
            <a:ext cx="5861050" cy="1476375"/>
            <a:chOff x="185463" y="5186101"/>
            <a:chExt cx="5962035" cy="1622950"/>
          </a:xfrm>
          <a:solidFill>
            <a:schemeClr val="bg1">
              <a:lumMod val="75000"/>
            </a:schemeClr>
          </a:solidFill>
        </p:grpSpPr>
        <p:sp>
          <p:nvSpPr>
            <p:cNvPr id="21" name="Pentagon 20"/>
            <p:cNvSpPr/>
            <p:nvPr/>
          </p:nvSpPr>
          <p:spPr>
            <a:xfrm>
              <a:off x="185463" y="5186101"/>
              <a:ext cx="5962035" cy="1622950"/>
            </a:xfrm>
            <a:prstGeom prst="homePlate">
              <a:avLst/>
            </a:prstGeom>
            <a:solidFill>
              <a:schemeClr val="bg2"/>
            </a:solidFill>
          </p:spPr>
          <p:txBody>
            <a:bodyPr rIns="0" anchor="ctr"/>
            <a:lstStyle/>
            <a:p>
              <a:pPr marL="1597025" eaLnBrk="0" hangingPunct="0">
                <a:spcAft>
                  <a:spcPts val="1000"/>
                </a:spcAft>
                <a:defRPr/>
              </a:pPr>
              <a:r>
                <a:rPr lang="en-US" b="1" dirty="0" smtClean="0"/>
                <a:t>AppLogic</a:t>
              </a:r>
              <a:r>
                <a:rPr lang="en-US" dirty="0" smtClean="0"/>
                <a:t> is completely compatible with existing operating systems, middleware and web applications, and there’s no vendor lock‐in.</a:t>
              </a:r>
              <a:endParaRPr lang="en-US" sz="1800" b="0" dirty="0">
                <a:solidFill>
                  <a:schemeClr val="bg1">
                    <a:lumMod val="10000"/>
                  </a:schemeClr>
                </a:solidFill>
                <a:latin typeface="+mn-lt"/>
                <a:ea typeface="Calibri"/>
                <a:cs typeface="Arial" pitchFamily="34" charset="0"/>
              </a:endParaRPr>
            </a:p>
          </p:txBody>
        </p:sp>
        <p:sp>
          <p:nvSpPr>
            <p:cNvPr id="22" name="TextBox 21"/>
            <p:cNvSpPr txBox="1"/>
            <p:nvPr/>
          </p:nvSpPr>
          <p:spPr>
            <a:xfrm>
              <a:off x="296888" y="5689820"/>
              <a:ext cx="1579326" cy="479904"/>
            </a:xfrm>
            <a:prstGeom prst="rect">
              <a:avLst/>
            </a:prstGeom>
            <a:noFill/>
          </p:spPr>
          <p:txBody>
            <a:bodyPr anchor="ctr"/>
            <a:lstStyle/>
            <a:p>
              <a:pPr algn="l" eaLnBrk="0" hangingPunct="0">
                <a:defRPr/>
              </a:pPr>
              <a:r>
                <a:rPr lang="en-US" sz="2800" dirty="0" smtClean="0">
                  <a:solidFill>
                    <a:schemeClr val="accent6"/>
                  </a:solidFill>
                  <a:latin typeface="+mn-lt"/>
                </a:rPr>
                <a:t>Ease</a:t>
              </a:r>
              <a:endParaRPr lang="en-US" sz="2800" dirty="0">
                <a:solidFill>
                  <a:schemeClr val="accent6"/>
                </a:solidFill>
                <a:latin typeface="+mn-lt"/>
              </a:endParaRPr>
            </a:p>
          </p:txBody>
        </p:sp>
      </p:grpSp>
      <p:sp>
        <p:nvSpPr>
          <p:cNvPr id="27653" name="Title 1"/>
          <p:cNvSpPr>
            <a:spLocks noGrp="1"/>
          </p:cNvSpPr>
          <p:nvPr>
            <p:ph type="title"/>
          </p:nvPr>
        </p:nvSpPr>
        <p:spPr/>
        <p:txBody>
          <a:bodyPr/>
          <a:lstStyle/>
          <a:p>
            <a:r>
              <a:rPr lang="en-US" dirty="0" smtClean="0"/>
              <a:t>3tera AppLogic: Control, Agility, Ease</a:t>
            </a:r>
            <a:br>
              <a:rPr lang="en-US" dirty="0" smtClean="0"/>
            </a:br>
            <a:r>
              <a:rPr lang="en-US" b="0" dirty="0" smtClean="0"/>
              <a:t>operates on the logical structure of the application</a:t>
            </a:r>
          </a:p>
        </p:txBody>
      </p:sp>
      <p:sp>
        <p:nvSpPr>
          <p:cNvPr id="27654" name="Slide Number Placeholder 3"/>
          <p:cNvSpPr>
            <a:spLocks noGrp="1"/>
          </p:cNvSpPr>
          <p:nvPr>
            <p:ph type="sldNum" sz="quarter" idx="10"/>
          </p:nvPr>
        </p:nvSpPr>
        <p:spPr/>
        <p:txBody>
          <a:bodyPr/>
          <a:lstStyle/>
          <a:p>
            <a:fld id="{9FA97EF7-E432-4CE7-A94A-786AEF41C2C9}" type="slidenum">
              <a:rPr lang="en-US" smtClean="0"/>
              <a:pPr/>
              <a:t>8</a:t>
            </a:fld>
            <a:endParaRPr lang="en-US" smtClean="0"/>
          </a:p>
        </p:txBody>
      </p:sp>
      <p:sp>
        <p:nvSpPr>
          <p:cNvPr id="27655" name="Footer Placeholder 4"/>
          <p:cNvSpPr>
            <a:spLocks noGrp="1"/>
          </p:cNvSpPr>
          <p:nvPr>
            <p:ph type="ftr" sz="quarter" idx="11"/>
          </p:nvPr>
        </p:nvSpPr>
        <p:spPr/>
        <p:txBody>
          <a:bodyPr/>
          <a:lstStyle/>
          <a:p>
            <a:r>
              <a:rPr lang="en-US" dirty="0" smtClean="0"/>
              <a:t>May 21, 2010    CA 3tera AppLogic      Copyright © 2010 CA</a:t>
            </a:r>
          </a:p>
        </p:txBody>
      </p:sp>
      <p:sp>
        <p:nvSpPr>
          <p:cNvPr id="16" name="Rectangle 15"/>
          <p:cNvSpPr/>
          <p:nvPr/>
        </p:nvSpPr>
        <p:spPr>
          <a:xfrm>
            <a:off x="6199368" y="2828419"/>
            <a:ext cx="2271713" cy="1671227"/>
          </a:xfrm>
          <a:prstGeom prst="rect">
            <a:avLst/>
          </a:prstGeom>
          <a:noFill/>
          <a:ln>
            <a:noFill/>
          </a:ln>
          <a:effectLst/>
        </p:spPr>
        <p:txBody>
          <a:bodyPr wrap="square">
            <a:spAutoFit/>
          </a:bodyPr>
          <a:lstStyle/>
          <a:p>
            <a:pPr eaLnBrk="0" hangingPunct="0">
              <a:lnSpc>
                <a:spcPct val="95000"/>
              </a:lnSpc>
              <a:defRPr/>
            </a:pPr>
            <a:r>
              <a:rPr lang="en-US" dirty="0" smtClean="0">
                <a:solidFill>
                  <a:srgbClr val="00694B"/>
                </a:solidFill>
              </a:rPr>
              <a:t>No SANs, specialized networking equipment, management systems or other software is required, resulting in lower capital costs.</a:t>
            </a:r>
            <a:endParaRPr lang="en-US" dirty="0">
              <a:solidFill>
                <a:srgbClr val="00694B"/>
              </a:solidFill>
              <a:latin typeface="+mn-lt"/>
              <a:cs typeface="Arial" pitchFamily="34" charset="0"/>
            </a:endParaRPr>
          </a:p>
        </p:txBody>
      </p:sp>
      <p:sp>
        <p:nvSpPr>
          <p:cNvPr id="17" name="Chevron 36"/>
          <p:cNvSpPr>
            <a:spLocks noChangeArrowheads="1"/>
          </p:cNvSpPr>
          <p:nvPr/>
        </p:nvSpPr>
        <p:spPr bwMode="auto">
          <a:xfrm>
            <a:off x="7438888" y="2110805"/>
            <a:ext cx="1691640" cy="3134904"/>
          </a:xfrm>
          <a:prstGeom prst="chevron">
            <a:avLst>
              <a:gd name="adj" fmla="val 80269"/>
            </a:avLst>
          </a:prstGeom>
          <a:solidFill>
            <a:schemeClr val="accent6"/>
          </a:solidFill>
          <a:ln w="12700" algn="ctr">
            <a:noFill/>
            <a:round/>
            <a:headEnd type="none" w="sm" len="sm"/>
            <a:tailEnd type="none" w="sm" len="sm"/>
          </a:ln>
        </p:spPr>
        <p:txBody>
          <a:bodyPr/>
          <a:lstStyle/>
          <a:p>
            <a:pPr algn="l" eaLnBrk="0" hangingPunct="0">
              <a:lnSpc>
                <a:spcPct val="90000"/>
              </a:lnSpc>
            </a:pPr>
            <a:endParaRPr lang="en-US">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0D6A2E2-E8D5-6041-B053-6E4322317DB6}" type="slidenum">
              <a:rPr lang="en-US" smtClean="0"/>
              <a:pPr/>
              <a:t>9</a:t>
            </a:fld>
            <a:endParaRPr lang="en-US" dirty="0"/>
          </a:p>
        </p:txBody>
      </p:sp>
      <p:sp>
        <p:nvSpPr>
          <p:cNvPr id="3" name="Footer Placeholder 2"/>
          <p:cNvSpPr>
            <a:spLocks noGrp="1"/>
          </p:cNvSpPr>
          <p:nvPr>
            <p:ph type="ftr" sz="quarter" idx="11"/>
          </p:nvPr>
        </p:nvSpPr>
        <p:spPr/>
        <p:txBody>
          <a:bodyPr/>
          <a:lstStyle/>
          <a:p>
            <a:r>
              <a:rPr lang="en-US" dirty="0" smtClean="0"/>
              <a:t>May 21, 2010    CA 3tera AppLogic      Copyright © 2010 CA</a:t>
            </a:r>
            <a:endParaRPr lang="en-US" dirty="0"/>
          </a:p>
        </p:txBody>
      </p:sp>
      <p:sp>
        <p:nvSpPr>
          <p:cNvPr id="5" name="Title 4"/>
          <p:cNvSpPr>
            <a:spLocks noGrp="1"/>
          </p:cNvSpPr>
          <p:nvPr>
            <p:ph type="title"/>
          </p:nvPr>
        </p:nvSpPr>
        <p:spPr/>
        <p:txBody>
          <a:bodyPr/>
          <a:lstStyle/>
          <a:p>
            <a:r>
              <a:rPr lang="en-US" dirty="0" smtClean="0"/>
              <a:t>Instantly Deploy Applications to Global “Grids”</a:t>
            </a:r>
            <a:br>
              <a:rPr lang="en-US" dirty="0" smtClean="0"/>
            </a:br>
            <a:r>
              <a:rPr lang="en-US" b="0" dirty="0" smtClean="0"/>
              <a:t>or move entire applications and all saved data</a:t>
            </a:r>
            <a:endParaRPr lang="en-US" b="0" dirty="0"/>
          </a:p>
        </p:txBody>
      </p:sp>
      <p:pic>
        <p:nvPicPr>
          <p:cNvPr id="1028" name="Picture 4"/>
          <p:cNvPicPr>
            <a:picLocks noChangeAspect="1" noChangeArrowheads="1"/>
          </p:cNvPicPr>
          <p:nvPr/>
        </p:nvPicPr>
        <p:blipFill>
          <a:blip r:embed="rId3"/>
          <a:srcRect/>
          <a:stretch>
            <a:fillRect/>
          </a:stretch>
        </p:blipFill>
        <p:spPr bwMode="auto">
          <a:xfrm>
            <a:off x="437937" y="1083210"/>
            <a:ext cx="7545084" cy="533052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A_Blues_Dark">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Sans">
      <a:majorFont>
        <a:latin typeface="CA Sans"/>
        <a:ea typeface="Arial Unicode MS"/>
        <a:cs typeface=""/>
      </a:majorFont>
      <a:minorFont>
        <a:latin typeface="CA Sans"/>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gs>
            <a:gs pos="100000">
              <a:schemeClr val="bg2"/>
            </a:gs>
          </a:gsLst>
          <a:lin ang="189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 Colors">
        <a:dk1>
          <a:srgbClr val="0064AF"/>
        </a:dk1>
        <a:lt1>
          <a:srgbClr val="000000"/>
        </a:lt1>
        <a:dk2>
          <a:srgbClr val="FFFFFF"/>
        </a:dk2>
        <a:lt2>
          <a:srgbClr val="19056E"/>
        </a:lt2>
        <a:accent1>
          <a:srgbClr val="00B0CA"/>
        </a:accent1>
        <a:accent2>
          <a:srgbClr val="00694B"/>
        </a:accent2>
        <a:accent3>
          <a:srgbClr val="14AA13"/>
        </a:accent3>
        <a:accent4>
          <a:srgbClr val="B4D200"/>
        </a:accent4>
        <a:accent5>
          <a:srgbClr val="F2B600"/>
        </a:accent5>
        <a:accent6>
          <a:srgbClr val="E98300"/>
        </a:accent6>
        <a:hlink>
          <a:srgbClr val="3E0D53"/>
        </a:hlink>
        <a:folHlink>
          <a:srgbClr val="CD00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B601A453E4224F8E20EBC36F81B0A2" ma:contentTypeVersion="3" ma:contentTypeDescription="Create a new document." ma:contentTypeScope="" ma:versionID="937e60d1ceaf995d73e9cb54c1e49845">
  <xsd:schema xmlns:xsd="http://www.w3.org/2001/XMLSchema" xmlns:p="http://schemas.microsoft.com/office/2006/metadata/properties" xmlns:ns1="http://schemas.microsoft.com/sharepoint/v3" xmlns:ns2="c79cb172-bdab-4410-8562-37ad06827d1a" targetNamespace="http://schemas.microsoft.com/office/2006/metadata/properties" ma:root="true" ma:fieldsID="f00652c88dec831f6f6c69c2999c4db3" ns1:_="" ns2:_="">
    <xsd:import namespace="http://schemas.microsoft.com/sharepoint/v3"/>
    <xsd:import namespace="c79cb172-bdab-4410-8562-37ad06827d1a"/>
    <xsd:element name="properties">
      <xsd:complexType>
        <xsd:sequence>
          <xsd:element name="documentManagement">
            <xsd:complexType>
              <xsd:all>
                <xsd:element ref="ns1:PublishingStartDate" minOccurs="0"/>
                <xsd:element ref="ns1:PublishingExpirationDate" minOccurs="0"/>
                <xsd:element ref="ns2:Format"/>
                <xsd:element ref="ns2:Template_x0020_Typ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c79cb172-bdab-4410-8562-37ad06827d1a" elementFormDefault="qualified">
    <xsd:import namespace="http://schemas.microsoft.com/office/2006/documentManagement/types"/>
    <xsd:element name="Format" ma:index="10" ma:displayName="Format" ma:format="Dropdown" ma:internalName="Format">
      <xsd:simpleType>
        <xsd:restriction base="dms:Choice">
          <xsd:enumeration value="Office Templates"/>
          <xsd:enumeration value="Fonts"/>
          <xsd:enumeration value="e-Templates"/>
          <xsd:enumeration value="Office Supplies"/>
          <xsd:enumeration value="Elevator Pitch"/>
          <xsd:enumeration value="Guidelines"/>
        </xsd:restriction>
      </xsd:simpleType>
    </xsd:element>
    <xsd:element name="Template_x0020_Type" ma:index="11" nillable="true" ma:displayName="Template Type" ma:format="Dropdown" ma:internalName="Template_x0020_Type">
      <xsd:simpleType>
        <xsd:restriction base="dms:Choice">
          <xsd:enumeration value="Word Templates"/>
          <xsd:enumeration value="PowerPoint Templates"/>
          <xsd:enumeration value="Outloo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Format xmlns="c79cb172-bdab-4410-8562-37ad06827d1a"/>
    <Template_x0020_Type xmlns="c79cb172-bdab-4410-8562-37ad06827d1a"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1E1B6F-09A2-4A28-A971-51A47029F338}">
  <ds:schemaRefs>
    <ds:schemaRef ds:uri="http://schemas.microsoft.com/sharepoint/v3/contenttype/forms"/>
  </ds:schemaRefs>
</ds:datastoreItem>
</file>

<file path=customXml/itemProps2.xml><?xml version="1.0" encoding="utf-8"?>
<ds:datastoreItem xmlns:ds="http://schemas.openxmlformats.org/officeDocument/2006/customXml" ds:itemID="{0691FD92-5678-4AAB-A594-645CFB6B1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9cb172-bdab-4410-8562-37ad06827d1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2020CE8-F336-49AD-8AD3-A717DD391B57}">
  <ds:schemaRefs>
    <ds:schemaRef ds:uri="http://schemas.microsoft.com/office/2006/metadata/properties"/>
    <ds:schemaRef ds:uri="c79cb172-bdab-4410-8562-37ad06827d1a"/>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CA_Blues_Dark</Template>
  <TotalTime>2766</TotalTime>
  <Words>2122</Words>
  <Application>Microsoft Office PowerPoint</Application>
  <PresentationFormat>On-screen Show (4:3)</PresentationFormat>
  <Paragraphs>247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CA_Blues_Dark</vt:lpstr>
      <vt:lpstr>CA 3tera AppLogic</vt:lpstr>
      <vt:lpstr>Agenda</vt:lpstr>
      <vt:lpstr>Get Your Head INTO the Cloud a new way to manage technology</vt:lpstr>
      <vt:lpstr>Acquisitions Accelerate CA Cloud Strategy industry’s best integrated suite of ITM applications</vt:lpstr>
      <vt:lpstr>3tera AppLogic: a Bridge Across the Cloud Chasm</vt:lpstr>
      <vt:lpstr>AppLogic: Complete Cloud Computing Infrastructure Platform</vt:lpstr>
      <vt:lpstr>“Draw” Virtual Applications in a Web GUI define infrastructure, provision databases and servers</vt:lpstr>
      <vt:lpstr>3tera AppLogic: Control, Agility, Ease operates on the logical structure of the application</vt:lpstr>
      <vt:lpstr>Instantly Deploy Applications to Global “Grids” or move entire applications and all saved data</vt:lpstr>
      <vt:lpstr>Web Environments / eCommerce what would the cost savings be, if…</vt:lpstr>
      <vt:lpstr>With AppLogic, You Can empowers operators to manipulate entire applications </vt:lpstr>
      <vt:lpstr>Opportunity: Improve Margins and Differentiate   application stacks: Platform as a Service offerings </vt:lpstr>
      <vt:lpstr>AppLogic: Game-Changer for Service Providers significant reduction in infrastructure, labor costs </vt:lpstr>
      <vt:lpstr>AppStore: Market for Supported Software Stacks offer your subscribers ready‐to‐use appliances </vt:lpstr>
      <vt:lpstr>Customer Success</vt:lpstr>
      <vt:lpstr>Q&amp;A</vt:lpstr>
    </vt:vector>
  </TitlesOfParts>
  <Company>CA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dc:title>
  <dc:creator>Doug Popovich</dc:creator>
  <cp:lastModifiedBy>cec1</cp:lastModifiedBy>
  <cp:revision>277</cp:revision>
  <dcterms:created xsi:type="dcterms:W3CDTF">2010-05-13T22:21:55Z</dcterms:created>
  <dcterms:modified xsi:type="dcterms:W3CDTF">2013-01-05T23:13:26Z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0x010100EEB601A453E4224F8E20EBC36F81B0A2</vt:lpwstr>
  </property>
</Properties>
</file>